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424" r:id="rId4"/>
    <p:sldId id="504" r:id="rId5"/>
    <p:sldId id="509" r:id="rId6"/>
    <p:sldId id="512" r:id="rId7"/>
    <p:sldId id="515" r:id="rId8"/>
    <p:sldId id="465" r:id="rId9"/>
    <p:sldId id="521" r:id="rId10"/>
    <p:sldId id="517" r:id="rId11"/>
    <p:sldId id="519" r:id="rId12"/>
    <p:sldId id="518" r:id="rId13"/>
    <p:sldId id="52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C87"/>
    <a:srgbClr val="F1B773"/>
    <a:srgbClr val="FFCE89"/>
    <a:srgbClr val="081A28"/>
    <a:srgbClr val="040001"/>
    <a:srgbClr val="0C0B13"/>
    <a:srgbClr val="FBA87A"/>
    <a:srgbClr val="FBD8A2"/>
    <a:srgbClr val="F0BE9E"/>
    <a:srgbClr val="1A1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7FC94-7DB2-4238-A39D-86C03A1BF074}" v="135" dt="2025-02-05T22:07:00.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8" autoAdjust="0"/>
    <p:restoredTop sz="87616" autoAdjust="0"/>
  </p:normalViewPr>
  <p:slideViewPr>
    <p:cSldViewPr snapToGrid="0">
      <p:cViewPr varScale="1">
        <p:scale>
          <a:sx n="98" d="100"/>
          <a:sy n="98" d="100"/>
        </p:scale>
        <p:origin x="10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05/02/2025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05/02/2025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05/02/2025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05/02/2025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05/02/2025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05/02/2025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2/5/2025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2/5/2025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05/02/2025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C87"/>
        </a:solidFill>
        <a:effectLst/>
      </p:bgPr>
    </p:bg>
    <p:spTree>
      <p:nvGrpSpPr>
        <p:cNvPr id="1" name="">
          <a:extLst>
            <a:ext uri="{FF2B5EF4-FFF2-40B4-BE49-F238E27FC236}">
              <a16:creationId xmlns:a16="http://schemas.microsoft.com/office/drawing/2014/main" id="{E6649FCC-BB51-0363-A371-337D7C3D1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5C330-4105-DE43-E809-6B1B7771A43E}"/>
              </a:ext>
            </a:extLst>
          </p:cNvPr>
          <p:cNvSpPr>
            <a:spLocks noGrp="1"/>
          </p:cNvSpPr>
          <p:nvPr>
            <p:ph type="title"/>
          </p:nvPr>
        </p:nvSpPr>
        <p:spPr/>
        <p:txBody>
          <a:bodyPr>
            <a:normAutofit/>
          </a:bodyPr>
          <a:lstStyle/>
          <a:p>
            <a:r>
              <a:rPr lang="en-US" sz="5000" b="1" dirty="0">
                <a:latin typeface="Arial Nova Cond" panose="020B0506020202020204" pitchFamily="34" charset="0"/>
              </a:rPr>
              <a:t>2. </a:t>
            </a:r>
            <a:r>
              <a:rPr lang="en-US" sz="5000" b="1" i="1" dirty="0">
                <a:latin typeface="Arial Nova Cond" panose="020B0506020202020204" pitchFamily="34" charset="0"/>
              </a:rPr>
              <a:t>Adoption is worked by the Holy Spirit</a:t>
            </a:r>
          </a:p>
        </p:txBody>
      </p:sp>
      <p:sp>
        <p:nvSpPr>
          <p:cNvPr id="3" name="Content Placeholder 2">
            <a:extLst>
              <a:ext uri="{FF2B5EF4-FFF2-40B4-BE49-F238E27FC236}">
                <a16:creationId xmlns:a16="http://schemas.microsoft.com/office/drawing/2014/main" id="{F26D5C2E-F13E-F031-8E24-AF05B431A4C2}"/>
              </a:ext>
            </a:extLst>
          </p:cNvPr>
          <p:cNvSpPr>
            <a:spLocks noGrp="1"/>
          </p:cNvSpPr>
          <p:nvPr>
            <p:ph idx="1"/>
          </p:nvPr>
        </p:nvSpPr>
        <p:spPr>
          <a:xfrm>
            <a:off x="1603949" y="1825625"/>
            <a:ext cx="7150308" cy="4351338"/>
          </a:xfrm>
        </p:spPr>
        <p:txBody>
          <a:bodyPr>
            <a:normAutofit/>
          </a:bodyPr>
          <a:lstStyle/>
          <a:p>
            <a:pPr marL="514350" indent="-514350">
              <a:lnSpc>
                <a:spcPct val="100000"/>
              </a:lnSpc>
              <a:spcBef>
                <a:spcPts val="1800"/>
              </a:spcBef>
              <a:buFont typeface="+mj-lt"/>
              <a:buAutoNum type="alphaLcParenR"/>
            </a:pPr>
            <a:r>
              <a:rPr lang="en-US" sz="4000" dirty="0">
                <a:latin typeface="Arial Nova Cond" panose="020B0506020202020204" pitchFamily="34" charset="0"/>
              </a:rPr>
              <a:t>The holy Spirit works in hearts to assure by faith those who are children of God (Gal 4.4-6).</a:t>
            </a:r>
          </a:p>
          <a:p>
            <a:pPr marL="514350" indent="-514350">
              <a:lnSpc>
                <a:spcPct val="100000"/>
              </a:lnSpc>
              <a:spcBef>
                <a:spcPts val="1800"/>
              </a:spcBef>
              <a:buFont typeface="+mj-lt"/>
              <a:buAutoNum type="alphaLcParenR"/>
            </a:pPr>
            <a:r>
              <a:rPr lang="en-US" sz="4000" dirty="0">
                <a:latin typeface="Arial Nova Cond" panose="020B0506020202020204" pitchFamily="34" charset="0"/>
              </a:rPr>
              <a:t>They can call him Abba, father (Rom 8.15; 1John 4.18).</a:t>
            </a:r>
          </a:p>
          <a:p>
            <a:pPr marL="514350" indent="-514350">
              <a:lnSpc>
                <a:spcPct val="100000"/>
              </a:lnSpc>
              <a:spcBef>
                <a:spcPts val="1800"/>
              </a:spcBef>
              <a:buFont typeface="+mj-lt"/>
              <a:buAutoNum type="alphaLcParenR"/>
            </a:pPr>
            <a:endParaRPr lang="en-US" sz="4000" dirty="0">
              <a:latin typeface="Arial Nova Cond" panose="020B0506020202020204" pitchFamily="34" charset="0"/>
            </a:endParaRPr>
          </a:p>
        </p:txBody>
      </p:sp>
      <p:pic>
        <p:nvPicPr>
          <p:cNvPr id="3078" name="Picture 6" descr="Adoption: the most amazing but the most forgotten Christian doctrine — Eat.  Write. Sleep...">
            <a:extLst>
              <a:ext uri="{FF2B5EF4-FFF2-40B4-BE49-F238E27FC236}">
                <a16:creationId xmlns:a16="http://schemas.microsoft.com/office/drawing/2014/main" id="{D2225192-470E-1D32-5EE2-9C47167F5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9" r="63755"/>
          <a:stretch/>
        </p:blipFill>
        <p:spPr bwMode="auto">
          <a:xfrm>
            <a:off x="9371308" y="1690688"/>
            <a:ext cx="2820692" cy="5167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17C460-B365-2BAF-5FA7-EE8505A8056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7737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2" descr="Baby Hand Stock Illustrations – 357,837 Baby Hand Stock Illustrations,  Vectors &amp; Clipart - Dreamstime">
            <a:extLst>
              <a:ext uri="{FF2B5EF4-FFF2-40B4-BE49-F238E27FC236}">
                <a16:creationId xmlns:a16="http://schemas.microsoft.com/office/drawing/2014/main" id="{871EAB94-62F5-6219-6518-D3F548F8F0DF}"/>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22012" b="74793" l="15188" r="79313">
                        <a14:foregroundMark x1="20125" y1="40237" x2="58375" y2="28580"/>
                        <a14:foregroundMark x1="58375" y1="28580" x2="70563" y2="41657"/>
                        <a14:foregroundMark x1="70563" y1="41657" x2="68625" y2="46982"/>
                        <a14:foregroundMark x1="74875" y1="33491" x2="73500" y2="40651"/>
                        <a14:foregroundMark x1="77563" y1="22959" x2="77563" y2="42544"/>
                        <a14:foregroundMark x1="77563" y1="42544" x2="77563" y2="41953"/>
                        <a14:foregroundMark x1="61500" y1="45325" x2="48000" y2="60533"/>
                        <a14:foregroundMark x1="48000" y1="60533" x2="31438" y2="50947"/>
                        <a14:foregroundMark x1="31438" y1="50947" x2="29438" y2="45325"/>
                        <a14:foregroundMark x1="57500" y1="44024" x2="33188" y2="47219"/>
                        <a14:foregroundMark x1="33188" y1="47219" x2="27250" y2="45740"/>
                        <a14:foregroundMark x1="37438" y1="44024" x2="27688" y2="40651"/>
                        <a14:foregroundMark x1="18313" y1="49527" x2="24188" y2="66095"/>
                        <a14:foregroundMark x1="24188" y1="66095" x2="21438" y2="74793"/>
                        <a14:foregroundMark x1="29438" y1="46154" x2="32125" y2="73136"/>
                        <a14:foregroundMark x1="29438" y1="43609" x2="16688" y2="53728"/>
                        <a14:foregroundMark x1="16688" y1="53728" x2="17875" y2="55444"/>
                        <a14:foregroundMark x1="15188" y1="53728" x2="21438" y2="45325"/>
                        <a14:foregroundMark x1="22750" y1="74793" x2="33875" y2="74793"/>
                        <a14:foregroundMark x1="79313" y1="22544" x2="78000" y2="39822"/>
                      </a14:backgroundRemoval>
                    </a14:imgEffect>
                    <a14:imgEffect>
                      <a14:brightnessContrast contrast="20000"/>
                    </a14:imgEffect>
                  </a14:imgLayer>
                </a14:imgProps>
              </a:ext>
              <a:ext uri="{28A0092B-C50C-407E-A947-70E740481C1C}">
                <a14:useLocalDpi xmlns:a14="http://schemas.microsoft.com/office/drawing/2010/main" val="0"/>
              </a:ext>
            </a:extLst>
          </a:blip>
          <a:srcRect l="10598" t="16174" r="20957" b="25872"/>
          <a:stretch/>
        </p:blipFill>
        <p:spPr bwMode="auto">
          <a:xfrm rot="16200000">
            <a:off x="9709743" y="138795"/>
            <a:ext cx="2627298" cy="2349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BF9AF1-ABB3-C01A-95F9-80F1F376FEBE}"/>
              </a:ext>
            </a:extLst>
          </p:cNvPr>
          <p:cNvSpPr>
            <a:spLocks noGrp="1"/>
          </p:cNvSpPr>
          <p:nvPr>
            <p:ph idx="1"/>
          </p:nvPr>
        </p:nvSpPr>
        <p:spPr>
          <a:xfrm>
            <a:off x="1588957" y="2758190"/>
            <a:ext cx="10283253" cy="3927423"/>
          </a:xfrm>
        </p:spPr>
        <p:txBody>
          <a:bodyPr>
            <a:normAutofit fontScale="85000" lnSpcReduction="20000"/>
          </a:bodyPr>
          <a:lstStyle/>
          <a:p>
            <a:pPr marL="742950" indent="-742950">
              <a:lnSpc>
                <a:spcPct val="110000"/>
              </a:lnSpc>
              <a:buFont typeface="+mj-lt"/>
              <a:buAutoNum type="alphaLcParenR"/>
            </a:pPr>
            <a:r>
              <a:rPr lang="en-US" sz="4000" dirty="0">
                <a:latin typeface="Arial Nova Cond" panose="020B0506020202020204" pitchFamily="34" charset="0"/>
              </a:rPr>
              <a:t>God treats them as his beloved children </a:t>
            </a:r>
            <a:r>
              <a:rPr lang="en-US" sz="3000" dirty="0">
                <a:latin typeface="Arial Nova Cond" panose="020B0506020202020204" pitchFamily="34" charset="0"/>
              </a:rPr>
              <a:t>(Rom 8.17; John 1.12; Jer 14.9; 2Cor 6.18; Rev 3.12)</a:t>
            </a:r>
          </a:p>
          <a:p>
            <a:pPr marL="742950" indent="-742950">
              <a:lnSpc>
                <a:spcPct val="110000"/>
              </a:lnSpc>
              <a:buFont typeface="+mj-lt"/>
              <a:buAutoNum type="alphaLcParenR"/>
            </a:pPr>
            <a:r>
              <a:rPr lang="en-US" sz="4000" dirty="0">
                <a:latin typeface="Arial Nova Cond" panose="020B0506020202020204" pitchFamily="34" charset="0"/>
              </a:rPr>
              <a:t>They have access to him, to the “throne of grace” </a:t>
            </a:r>
            <a:r>
              <a:rPr lang="en-US" sz="3100" dirty="0">
                <a:latin typeface="Arial Nova Cond" panose="020B0506020202020204" pitchFamily="34" charset="0"/>
              </a:rPr>
              <a:t>(Eph 3.12; Rom 5.2; Heb 4.16)</a:t>
            </a:r>
            <a:endParaRPr lang="en-US" sz="4000" dirty="0">
              <a:latin typeface="Arial Nova Cond" panose="020B0506020202020204" pitchFamily="34" charset="0"/>
            </a:endParaRPr>
          </a:p>
          <a:p>
            <a:pPr marL="742950" indent="-742950">
              <a:lnSpc>
                <a:spcPct val="110000"/>
              </a:lnSpc>
              <a:buFont typeface="+mj-lt"/>
              <a:buAutoNum type="alphaLcParenR"/>
            </a:pPr>
            <a:r>
              <a:rPr lang="en-US" sz="4000" dirty="0">
                <a:latin typeface="Arial Nova Cond" panose="020B0506020202020204" pitchFamily="34" charset="0"/>
              </a:rPr>
              <a:t>God provides and protects them </a:t>
            </a:r>
            <a:r>
              <a:rPr lang="en-US" sz="3100" dirty="0">
                <a:latin typeface="Arial Nova Cond" panose="020B0506020202020204" pitchFamily="34" charset="0"/>
              </a:rPr>
              <a:t>(</a:t>
            </a:r>
            <a:r>
              <a:rPr lang="en-US" sz="3100" dirty="0" err="1">
                <a:latin typeface="Arial Nova Cond" panose="020B0506020202020204" pitchFamily="34" charset="0"/>
              </a:rPr>
              <a:t>Psa</a:t>
            </a:r>
            <a:r>
              <a:rPr lang="en-US" sz="3100" dirty="0">
                <a:latin typeface="Arial Nova Cond" panose="020B0506020202020204" pitchFamily="34" charset="0"/>
              </a:rPr>
              <a:t> 103.13; 27.1-3; Prov 14.26; Matt 6.30,32; 1 Pet 5.7)</a:t>
            </a:r>
            <a:endParaRPr lang="en-US" sz="4000" dirty="0">
              <a:latin typeface="Arial Nova Cond" panose="020B0506020202020204" pitchFamily="34" charset="0"/>
            </a:endParaRPr>
          </a:p>
          <a:p>
            <a:pPr marL="742950" indent="-742950">
              <a:lnSpc>
                <a:spcPct val="110000"/>
              </a:lnSpc>
              <a:buFont typeface="+mj-lt"/>
              <a:buAutoNum type="alphaLcParenR"/>
            </a:pPr>
            <a:r>
              <a:rPr lang="en-US" sz="4000" dirty="0">
                <a:latin typeface="Arial Nova Cond" panose="020B0506020202020204" pitchFamily="34" charset="0"/>
              </a:rPr>
              <a:t>God chastises them lovingly for their correction </a:t>
            </a:r>
            <a:r>
              <a:rPr lang="en-US" sz="3100" dirty="0">
                <a:latin typeface="Arial Nova Cond" panose="020B0506020202020204" pitchFamily="34" charset="0"/>
              </a:rPr>
              <a:t>(Heb 12.6).</a:t>
            </a:r>
            <a:endParaRPr lang="en-US" sz="4000" dirty="0">
              <a:latin typeface="Arial Nova Cond" panose="020B0506020202020204" pitchFamily="34" charset="0"/>
            </a:endParaRPr>
          </a:p>
        </p:txBody>
      </p:sp>
      <p:sp>
        <p:nvSpPr>
          <p:cNvPr id="4" name="Rectangle 3">
            <a:extLst>
              <a:ext uri="{FF2B5EF4-FFF2-40B4-BE49-F238E27FC236}">
                <a16:creationId xmlns:a16="http://schemas.microsoft.com/office/drawing/2014/main" id="{C79495AC-2EF4-3FF8-52CD-8810B5D5D536}"/>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094114DD-0B64-7B26-1B8B-9452AD65A23E}"/>
              </a:ext>
            </a:extLst>
          </p:cNvPr>
          <p:cNvSpPr>
            <a:spLocks noGrp="1"/>
          </p:cNvSpPr>
          <p:nvPr>
            <p:ph type="title"/>
          </p:nvPr>
        </p:nvSpPr>
        <p:spPr>
          <a:xfrm>
            <a:off x="838200" y="365125"/>
            <a:ext cx="10515600" cy="2393065"/>
          </a:xfrm>
        </p:spPr>
        <p:txBody>
          <a:bodyPr>
            <a:noAutofit/>
          </a:bodyPr>
          <a:lstStyle/>
          <a:p>
            <a:r>
              <a:rPr lang="en-US" sz="5000" b="1" dirty="0">
                <a:latin typeface="Arial Nova Cond" panose="020B0506020202020204" pitchFamily="34" charset="0"/>
              </a:rPr>
              <a:t>3. </a:t>
            </a:r>
            <a:r>
              <a:rPr lang="en-US" sz="5000" b="1" i="1" dirty="0">
                <a:latin typeface="Arial Nova Cond" panose="020B0506020202020204" pitchFamily="34" charset="0"/>
              </a:rPr>
              <a:t>By adoption children of wrath become children of God with all the privileges of an heir</a:t>
            </a:r>
          </a:p>
        </p:txBody>
      </p:sp>
    </p:spTree>
    <p:extLst>
      <p:ext uri="{BB962C8B-B14F-4D97-AF65-F5344CB8AC3E}">
        <p14:creationId xmlns:p14="http://schemas.microsoft.com/office/powerpoint/2010/main" val="245150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F3C90E1B-AA61-3C29-4485-694562EB7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A4395-FFF7-EC7B-B21D-EA0ABECB81C5}"/>
              </a:ext>
            </a:extLst>
          </p:cNvPr>
          <p:cNvSpPr>
            <a:spLocks noGrp="1"/>
          </p:cNvSpPr>
          <p:nvPr>
            <p:ph type="title"/>
          </p:nvPr>
        </p:nvSpPr>
        <p:spPr/>
        <p:txBody>
          <a:bodyPr>
            <a:normAutofit/>
          </a:bodyPr>
          <a:lstStyle/>
          <a:p>
            <a:r>
              <a:rPr lang="en-US" sz="5000" b="1" dirty="0">
                <a:latin typeface="Arial Nova Cond" panose="020B0506020202020204" pitchFamily="34" charset="0"/>
              </a:rPr>
              <a:t>4. </a:t>
            </a:r>
            <a:r>
              <a:rPr lang="en-US" sz="5000" b="1" i="1" dirty="0">
                <a:latin typeface="Arial Nova Cond" panose="020B0506020202020204" pitchFamily="34" charset="0"/>
              </a:rPr>
              <a:t>Adoption cannot be reversed</a:t>
            </a:r>
          </a:p>
        </p:txBody>
      </p:sp>
      <p:sp>
        <p:nvSpPr>
          <p:cNvPr id="3" name="Content Placeholder 2">
            <a:extLst>
              <a:ext uri="{FF2B5EF4-FFF2-40B4-BE49-F238E27FC236}">
                <a16:creationId xmlns:a16="http://schemas.microsoft.com/office/drawing/2014/main" id="{7A0711AD-B817-03A7-5858-AB9F68BC7F40}"/>
              </a:ext>
            </a:extLst>
          </p:cNvPr>
          <p:cNvSpPr>
            <a:spLocks noGrp="1"/>
          </p:cNvSpPr>
          <p:nvPr>
            <p:ph idx="1"/>
          </p:nvPr>
        </p:nvSpPr>
        <p:spPr>
          <a:xfrm>
            <a:off x="1603948" y="1825625"/>
            <a:ext cx="7989757" cy="4351338"/>
          </a:xfrm>
        </p:spPr>
        <p:txBody>
          <a:bodyPr>
            <a:normAutofit lnSpcReduction="10000"/>
          </a:bodyPr>
          <a:lstStyle/>
          <a:p>
            <a:pPr marL="514350" indent="-514350">
              <a:lnSpc>
                <a:spcPct val="100000"/>
              </a:lnSpc>
              <a:spcBef>
                <a:spcPts val="1800"/>
              </a:spcBef>
              <a:buFont typeface="+mj-lt"/>
              <a:buAutoNum type="alphaLcParenR"/>
            </a:pPr>
            <a:r>
              <a:rPr lang="en-US" sz="4000" dirty="0">
                <a:latin typeface="Arial Nova Cond" panose="020B0506020202020204" pitchFamily="34" charset="0"/>
              </a:rPr>
              <a:t>God will never cast off those whom he adopted. There is nothing they can do that can separate them from him. They are justified </a:t>
            </a:r>
            <a:r>
              <a:rPr lang="en-US" sz="3200" dirty="0">
                <a:latin typeface="Arial Nova Cond" panose="020B0506020202020204" pitchFamily="34" charset="0"/>
              </a:rPr>
              <a:t>(Lam 3.31-32; Heb 13.5)</a:t>
            </a:r>
            <a:endParaRPr lang="en-US" sz="4000" dirty="0">
              <a:latin typeface="Arial Nova Cond" panose="020B0506020202020204" pitchFamily="34" charset="0"/>
            </a:endParaRPr>
          </a:p>
          <a:p>
            <a:pPr marL="514350" indent="-514350">
              <a:lnSpc>
                <a:spcPct val="100000"/>
              </a:lnSpc>
              <a:spcBef>
                <a:spcPts val="1800"/>
              </a:spcBef>
              <a:buFont typeface="+mj-lt"/>
              <a:buAutoNum type="alphaLcParenR"/>
            </a:pPr>
            <a:r>
              <a:rPr lang="en-US" sz="4000" dirty="0">
                <a:latin typeface="Arial Nova Cond" panose="020B0506020202020204" pitchFamily="34" charset="0"/>
              </a:rPr>
              <a:t>The children were sealed for the day of redemption </a:t>
            </a:r>
            <a:r>
              <a:rPr lang="en-US" sz="3200" dirty="0">
                <a:latin typeface="Arial Nova Cond" panose="020B0506020202020204" pitchFamily="34" charset="0"/>
              </a:rPr>
              <a:t>(Rom 8.23).</a:t>
            </a:r>
            <a:endParaRPr lang="en-US" sz="4000" dirty="0">
              <a:latin typeface="Arial Nova Cond" panose="020B0506020202020204" pitchFamily="34" charset="0"/>
            </a:endParaRPr>
          </a:p>
        </p:txBody>
      </p:sp>
      <p:pic>
        <p:nvPicPr>
          <p:cNvPr id="5" name="Picture 4" descr="DIY Customizable Adoption Certificate for Child Template - Posh Park">
            <a:extLst>
              <a:ext uri="{FF2B5EF4-FFF2-40B4-BE49-F238E27FC236}">
                <a16:creationId xmlns:a16="http://schemas.microsoft.com/office/drawing/2014/main" id="{C188E251-B8B5-6AC0-8D9D-F6E41E0FC81B}"/>
              </a:ext>
            </a:extLst>
          </p:cNvPr>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8463" t="10712" r="7841" b="11050"/>
          <a:stretch/>
        </p:blipFill>
        <p:spPr bwMode="auto">
          <a:xfrm rot="20495288">
            <a:off x="9367311" y="4532836"/>
            <a:ext cx="2801245" cy="1977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6ABC23-A0D7-71E4-015C-E97FB0D55FB2}"/>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077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98356" y="1889148"/>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F6C-BB1A-4957-2F39-3BC087C97FD3}"/>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What is Justification?</a:t>
            </a:r>
          </a:p>
        </p:txBody>
      </p:sp>
      <p:sp>
        <p:nvSpPr>
          <p:cNvPr id="3" name="Content Placeholder 2">
            <a:extLst>
              <a:ext uri="{FF2B5EF4-FFF2-40B4-BE49-F238E27FC236}">
                <a16:creationId xmlns:a16="http://schemas.microsoft.com/office/drawing/2014/main" id="{4BD660E7-B1C7-C96B-7BEC-0853D3345BF5}"/>
              </a:ext>
            </a:extLst>
          </p:cNvPr>
          <p:cNvSpPr>
            <a:spLocks noGrp="1"/>
          </p:cNvSpPr>
          <p:nvPr>
            <p:ph idx="1"/>
          </p:nvPr>
        </p:nvSpPr>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is the act of God imputing Christ’s justice upon the regenerated elect.</a:t>
            </a:r>
          </a:p>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means their past, present, and future sins are forgiven. God treats them as righteous and will never bring their sins against them (Romans 3.21-31).</a:t>
            </a:r>
          </a:p>
        </p:txBody>
      </p:sp>
    </p:spTree>
    <p:extLst>
      <p:ext uri="{BB962C8B-B14F-4D97-AF65-F5344CB8AC3E}">
        <p14:creationId xmlns:p14="http://schemas.microsoft.com/office/powerpoint/2010/main" val="416094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1A2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8E8AF-4B9F-AD24-818A-F96647F72A5C}"/>
              </a:ext>
            </a:extLst>
          </p:cNvPr>
          <p:cNvSpPr>
            <a:spLocks noGrp="1"/>
          </p:cNvSpPr>
          <p:nvPr>
            <p:ph idx="1"/>
          </p:nvPr>
        </p:nvSpPr>
        <p:spPr>
          <a:xfrm>
            <a:off x="838200" y="2037217"/>
            <a:ext cx="6403848" cy="4139746"/>
          </a:xfrm>
        </p:spPr>
        <p:txBody>
          <a:bodyPr>
            <a:normAutofit/>
          </a:bodyPr>
          <a:lstStyle/>
          <a:p>
            <a:pPr marL="0" indent="0">
              <a:buNone/>
            </a:pPr>
            <a:r>
              <a:rPr lang="en-US" sz="3600" dirty="0">
                <a:solidFill>
                  <a:schemeClr val="bg1"/>
                </a:solidFill>
                <a:latin typeface="Arial Nova Cond Light" panose="020B0306020202020204" pitchFamily="34" charset="0"/>
              </a:rPr>
              <a:t>Christ’s work in favor of the elect accomplished “obedience and satisfaction” for them. These are two distinctive actions. One of them undoes what Adam did and the other does what he did not do. They are commonly called the “</a:t>
            </a:r>
            <a:r>
              <a:rPr lang="en-US" sz="3600" i="1" dirty="0">
                <a:solidFill>
                  <a:schemeClr val="bg1"/>
                </a:solidFill>
                <a:latin typeface="Arial Nova Cond Light" panose="020B0306020202020204" pitchFamily="34" charset="0"/>
              </a:rPr>
              <a:t>passive and active obedience of Jesus</a:t>
            </a:r>
            <a:r>
              <a:rPr lang="en-US" sz="3600" dirty="0">
                <a:solidFill>
                  <a:schemeClr val="bg1"/>
                </a:solidFill>
                <a:latin typeface="Arial Nova Cond Light" panose="020B0306020202020204" pitchFamily="34" charset="0"/>
              </a:rPr>
              <a:t>”.</a:t>
            </a:r>
          </a:p>
        </p:txBody>
      </p:sp>
      <p:sp>
        <p:nvSpPr>
          <p:cNvPr id="5" name="Rectangle 4">
            <a:extLst>
              <a:ext uri="{FF2B5EF4-FFF2-40B4-BE49-F238E27FC236}">
                <a16:creationId xmlns:a16="http://schemas.microsoft.com/office/drawing/2014/main" id="{015BB8CF-D07D-DA99-C1C1-FF14E37A82BE}"/>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5A1C3F9C-7981-664D-32F7-F7C2D5D5D692}"/>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Double Imputation</a:t>
            </a:r>
          </a:p>
        </p:txBody>
      </p:sp>
      <p:pic>
        <p:nvPicPr>
          <p:cNvPr id="1032" name="Picture 8" descr="Taking Up Your Cross - St. Bernadette Catholic Church, Scottsdale, AZ">
            <a:extLst>
              <a:ext uri="{FF2B5EF4-FFF2-40B4-BE49-F238E27FC236}">
                <a16:creationId xmlns:a16="http://schemas.microsoft.com/office/drawing/2014/main" id="{E16B3F43-69AE-D4AF-4AB2-F6715ED9182B}"/>
              </a:ext>
            </a:extLst>
          </p:cNvPr>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ChalkSketch/>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8330" t="17535" r="32898"/>
          <a:stretch/>
        </p:blipFill>
        <p:spPr bwMode="auto">
          <a:xfrm>
            <a:off x="7566732" y="1496072"/>
            <a:ext cx="3995783" cy="4797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7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D1C6-A595-DCE7-466B-4E0EF3E91A82}"/>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7F55DA4B-1BE7-ADD1-2106-FC2575E32941}"/>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B134FC5E-4E3E-DD9F-C5AC-F76FAD77E329}"/>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E2A5E13-A96A-DCF9-F825-10ADE5D19B8B}"/>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7B4010C8-131F-8418-DA52-DA98AFEFEDC9}"/>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BF4AEA29-6B0A-83AC-24E1-DD13F8C226A1}"/>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05A452D2-E5AE-8462-82AC-0050ED5BFB11}"/>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sp>
        <p:nvSpPr>
          <p:cNvPr id="5" name="CaixaDeTexto 12">
            <a:extLst>
              <a:ext uri="{FF2B5EF4-FFF2-40B4-BE49-F238E27FC236}">
                <a16:creationId xmlns:a16="http://schemas.microsoft.com/office/drawing/2014/main" id="{028B755A-C023-0DD0-8D4D-D16358FB5E45}"/>
              </a:ext>
            </a:extLst>
          </p:cNvPr>
          <p:cNvSpPr txBox="1"/>
          <p:nvPr/>
        </p:nvSpPr>
        <p:spPr>
          <a:xfrm>
            <a:off x="5737951" y="2035426"/>
            <a:ext cx="3342468" cy="138499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Obedience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Active Obedience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uLnTx/>
                <a:uFillTx/>
                <a:latin typeface="Arial Nova Cond" panose="020B0506020202020204" pitchFamily="34" charset="0"/>
              </a:rPr>
              <a:t>What </a:t>
            </a:r>
            <a:r>
              <a:rPr lang="en-US" sz="2400" dirty="0">
                <a:solidFill>
                  <a:prstClr val="white"/>
                </a:solidFill>
                <a:latin typeface="Arial Nova Cond" panose="020B0506020202020204" pitchFamily="34" charset="0"/>
              </a:rPr>
              <a:t>Adam did not do</a:t>
            </a:r>
            <a:endParaRPr kumimoji="0" lang="en-US" sz="2400" i="0" u="none" strike="noStrike" kern="1200" cap="none" spc="0" normalizeH="0" baseline="0" noProof="0" dirty="0">
              <a:ln>
                <a:noFill/>
              </a:ln>
              <a:solidFill>
                <a:prstClr val="white"/>
              </a:solidFill>
              <a:uLnTx/>
              <a:uFillTx/>
              <a:latin typeface="Arial Nova Cond" panose="020B0506020202020204" pitchFamily="34" charset="0"/>
            </a:endParaRPr>
          </a:p>
        </p:txBody>
      </p:sp>
      <p:sp>
        <p:nvSpPr>
          <p:cNvPr id="6" name="CaixaDeTexto 13">
            <a:extLst>
              <a:ext uri="{FF2B5EF4-FFF2-40B4-BE49-F238E27FC236}">
                <a16:creationId xmlns:a16="http://schemas.microsoft.com/office/drawing/2014/main" id="{4DB982D2-B3EC-A1AA-6015-CBED48ED1E5E}"/>
              </a:ext>
            </a:extLst>
          </p:cNvPr>
          <p:cNvSpPr txBox="1"/>
          <p:nvPr/>
        </p:nvSpPr>
        <p:spPr>
          <a:xfrm>
            <a:off x="5803447" y="4453308"/>
            <a:ext cx="3342468" cy="1384995"/>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Death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Passive Obedience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Undoing what Adam did</a:t>
            </a:r>
          </a:p>
        </p:txBody>
      </p:sp>
      <p:sp>
        <p:nvSpPr>
          <p:cNvPr id="9" name="TextBox 8">
            <a:extLst>
              <a:ext uri="{FF2B5EF4-FFF2-40B4-BE49-F238E27FC236}">
                <a16:creationId xmlns:a16="http://schemas.microsoft.com/office/drawing/2014/main" id="{B1E21D19-1A1B-ECF6-50E5-D1DFB974DFBD}"/>
              </a:ext>
            </a:extLst>
          </p:cNvPr>
          <p:cNvSpPr txBox="1"/>
          <p:nvPr/>
        </p:nvSpPr>
        <p:spPr>
          <a:xfrm>
            <a:off x="0" y="144498"/>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Double Justice of Christ</a:t>
            </a:r>
          </a:p>
        </p:txBody>
      </p:sp>
      <p:sp>
        <p:nvSpPr>
          <p:cNvPr id="12" name="TextBox 11">
            <a:extLst>
              <a:ext uri="{FF2B5EF4-FFF2-40B4-BE49-F238E27FC236}">
                <a16:creationId xmlns:a16="http://schemas.microsoft.com/office/drawing/2014/main" id="{8A7E8E5E-39D4-6F33-0A10-506DA7E27A85}"/>
              </a:ext>
            </a:extLst>
          </p:cNvPr>
          <p:cNvSpPr txBox="1"/>
          <p:nvPr/>
        </p:nvSpPr>
        <p:spPr>
          <a:xfrm>
            <a:off x="9432465" y="2093183"/>
            <a:ext cx="1582058" cy="1477328"/>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Rom 5.8-19</a:t>
            </a:r>
          </a:p>
          <a:p>
            <a:r>
              <a:rPr lang="en-US" dirty="0">
                <a:latin typeface="Dreaming Outloud Pro" panose="03050502040302030504" pitchFamily="66" charset="0"/>
                <a:cs typeface="Dreaming Outloud Pro" panose="03050502040302030504" pitchFamily="66" charset="0"/>
              </a:rPr>
              <a:t>1 Tim 2.6</a:t>
            </a:r>
          </a:p>
          <a:p>
            <a:r>
              <a:rPr lang="en-US" dirty="0">
                <a:latin typeface="Dreaming Outloud Pro" panose="03050502040302030504" pitchFamily="66" charset="0"/>
                <a:cs typeface="Dreaming Outloud Pro" panose="03050502040302030504" pitchFamily="66" charset="0"/>
              </a:rPr>
              <a:t>Heb 10.10,14</a:t>
            </a:r>
          </a:p>
          <a:p>
            <a:r>
              <a:rPr lang="en-US" dirty="0">
                <a:latin typeface="Dreaming Outloud Pro" panose="03050502040302030504" pitchFamily="66" charset="0"/>
                <a:cs typeface="Dreaming Outloud Pro" panose="03050502040302030504" pitchFamily="66" charset="0"/>
              </a:rPr>
              <a:t>Mat 3.15; 5.17</a:t>
            </a:r>
          </a:p>
          <a:p>
            <a:r>
              <a:rPr lang="en-US" dirty="0">
                <a:latin typeface="Dreaming Outloud Pro" panose="03050502040302030504" pitchFamily="66" charset="0"/>
                <a:cs typeface="Dreaming Outloud Pro" panose="03050502040302030504" pitchFamily="66" charset="0"/>
              </a:rPr>
              <a:t>Phi 2.8</a:t>
            </a:r>
          </a:p>
        </p:txBody>
      </p:sp>
      <p:sp>
        <p:nvSpPr>
          <p:cNvPr id="14" name="TextBox 13">
            <a:extLst>
              <a:ext uri="{FF2B5EF4-FFF2-40B4-BE49-F238E27FC236}">
                <a16:creationId xmlns:a16="http://schemas.microsoft.com/office/drawing/2014/main" id="{356669AB-706D-19FC-525C-67964EDDCCD1}"/>
              </a:ext>
            </a:extLst>
          </p:cNvPr>
          <p:cNvSpPr txBox="1"/>
          <p:nvPr/>
        </p:nvSpPr>
        <p:spPr>
          <a:xfrm>
            <a:off x="9432465" y="4642507"/>
            <a:ext cx="2423756" cy="1200329"/>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2Cor 5.19-21</a:t>
            </a:r>
          </a:p>
          <a:p>
            <a:r>
              <a:rPr lang="en-US" dirty="0">
                <a:latin typeface="Dreaming Outloud Pro" panose="03050502040302030504" pitchFamily="66" charset="0"/>
                <a:cs typeface="Dreaming Outloud Pro" panose="03050502040302030504" pitchFamily="66" charset="0"/>
              </a:rPr>
              <a:t>Rom 3.24-25</a:t>
            </a:r>
          </a:p>
          <a:p>
            <a:r>
              <a:rPr lang="en-US" dirty="0">
                <a:latin typeface="Dreaming Outloud Pro" panose="03050502040302030504" pitchFamily="66" charset="0"/>
                <a:cs typeface="Dreaming Outloud Pro" panose="03050502040302030504" pitchFamily="66" charset="0"/>
              </a:rPr>
              <a:t>Eph 1.7; 5.2</a:t>
            </a:r>
          </a:p>
          <a:p>
            <a:r>
              <a:rPr lang="en-US" dirty="0">
                <a:latin typeface="Dreaming Outloud Pro" panose="03050502040302030504" pitchFamily="66" charset="0"/>
                <a:cs typeface="Dreaming Outloud Pro" panose="03050502040302030504" pitchFamily="66" charset="0"/>
              </a:rPr>
              <a:t>John 10.11,14-17, 26-29</a:t>
            </a:r>
          </a:p>
        </p:txBody>
      </p:sp>
    </p:spTree>
    <p:extLst>
      <p:ext uri="{BB962C8B-B14F-4D97-AF65-F5344CB8AC3E}">
        <p14:creationId xmlns:p14="http://schemas.microsoft.com/office/powerpoint/2010/main" val="47408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80F5-CCB5-A000-9325-0A8EF8D4C257}"/>
              </a:ext>
            </a:extLst>
          </p:cNvPr>
          <p:cNvSpPr>
            <a:spLocks noGrp="1"/>
          </p:cNvSpPr>
          <p:nvPr>
            <p:ph type="title"/>
          </p:nvPr>
        </p:nvSpPr>
        <p:spPr>
          <a:xfrm>
            <a:off x="838200" y="365125"/>
            <a:ext cx="10515600" cy="2453907"/>
          </a:xfrm>
        </p:spPr>
        <p:txBody>
          <a:bodyPr>
            <a:noAutofit/>
          </a:bodyPr>
          <a:lstStyle/>
          <a:p>
            <a:pPr algn="ctr"/>
            <a:r>
              <a:rPr lang="en-US" sz="6000" dirty="0">
                <a:latin typeface="Aharoni" panose="02010803020104030203" pitchFamily="2" charset="-79"/>
                <a:cs typeface="Aharoni" panose="02010803020104030203" pitchFamily="2" charset="-79"/>
              </a:rPr>
              <a:t>Justification In Relation to the Testaments</a:t>
            </a:r>
          </a:p>
        </p:txBody>
      </p:sp>
      <p:cxnSp>
        <p:nvCxnSpPr>
          <p:cNvPr id="3" name="Conector de seta reta 3">
            <a:extLst>
              <a:ext uri="{FF2B5EF4-FFF2-40B4-BE49-F238E27FC236}">
                <a16:creationId xmlns:a16="http://schemas.microsoft.com/office/drawing/2014/main" id="{1D5BCED8-14A4-9387-4E16-21AC79BF5F41}"/>
              </a:ext>
            </a:extLst>
          </p:cNvPr>
          <p:cNvCxnSpPr>
            <a:cxnSpLocks/>
          </p:cNvCxnSpPr>
          <p:nvPr/>
        </p:nvCxnSpPr>
        <p:spPr>
          <a:xfrm>
            <a:off x="2344009" y="4973928"/>
            <a:ext cx="812396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Conector reto 4">
            <a:extLst>
              <a:ext uri="{FF2B5EF4-FFF2-40B4-BE49-F238E27FC236}">
                <a16:creationId xmlns:a16="http://schemas.microsoft.com/office/drawing/2014/main" id="{51720C5B-E83E-D7BD-DADD-FDFAF7FBC537}"/>
              </a:ext>
            </a:extLst>
          </p:cNvPr>
          <p:cNvCxnSpPr>
            <a:cxnSpLocks/>
          </p:cNvCxnSpPr>
          <p:nvPr/>
        </p:nvCxnSpPr>
        <p:spPr>
          <a:xfrm>
            <a:off x="2344009" y="4685896"/>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5" name="Conector reto 5">
            <a:extLst>
              <a:ext uri="{FF2B5EF4-FFF2-40B4-BE49-F238E27FC236}">
                <a16:creationId xmlns:a16="http://schemas.microsoft.com/office/drawing/2014/main" id="{BC45FCEB-5627-C3B4-1B28-9E1199835CC8}"/>
              </a:ext>
            </a:extLst>
          </p:cNvPr>
          <p:cNvCxnSpPr>
            <a:cxnSpLocks/>
          </p:cNvCxnSpPr>
          <p:nvPr/>
        </p:nvCxnSpPr>
        <p:spPr>
          <a:xfrm>
            <a:off x="2920073" y="4685896"/>
            <a:ext cx="0" cy="2880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Conector reto 6">
            <a:extLst>
              <a:ext uri="{FF2B5EF4-FFF2-40B4-BE49-F238E27FC236}">
                <a16:creationId xmlns:a16="http://schemas.microsoft.com/office/drawing/2014/main" id="{4543C9F8-D54E-AD5B-2136-D4E48917472B}"/>
              </a:ext>
            </a:extLst>
          </p:cNvPr>
          <p:cNvCxnSpPr>
            <a:cxnSpLocks/>
          </p:cNvCxnSpPr>
          <p:nvPr/>
        </p:nvCxnSpPr>
        <p:spPr>
          <a:xfrm>
            <a:off x="6083190" y="4685896"/>
            <a:ext cx="0" cy="288032"/>
          </a:xfrm>
          <a:prstGeom prst="line">
            <a:avLst/>
          </a:prstGeom>
          <a:ln w="63500">
            <a:solidFill>
              <a:schemeClr val="accent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7" name="CaixaDeTexto 7">
            <a:extLst>
              <a:ext uri="{FF2B5EF4-FFF2-40B4-BE49-F238E27FC236}">
                <a16:creationId xmlns:a16="http://schemas.microsoft.com/office/drawing/2014/main" id="{460317A1-F4CF-433F-EE30-4D55EFE75744}"/>
              </a:ext>
            </a:extLst>
          </p:cNvPr>
          <p:cNvSpPr txBox="1"/>
          <p:nvPr/>
        </p:nvSpPr>
        <p:spPr>
          <a:xfrm>
            <a:off x="2055976" y="4117749"/>
            <a:ext cx="4320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00"/>
                </a:solidFill>
                <a:effectLst>
                  <a:glow rad="228600">
                    <a:schemeClr val="accent5">
                      <a:satMod val="175000"/>
                      <a:alpha val="40000"/>
                    </a:schemeClr>
                  </a:glow>
                </a:effectLst>
                <a:uLnTx/>
                <a:uFillTx/>
                <a:latin typeface="Calibri" panose="020F0502020204030204"/>
                <a:ea typeface="+mn-ea"/>
                <a:cs typeface="+mn-cs"/>
              </a:rPr>
              <a:t>*</a:t>
            </a:r>
            <a:endParaRPr kumimoji="0" lang="pt-BR" sz="6000" b="0" i="0" u="none" strike="noStrike" kern="1200" cap="none" spc="0" normalizeH="0" baseline="0" noProof="0" dirty="0">
              <a:ln>
                <a:noFill/>
              </a:ln>
              <a:solidFill>
                <a:srgbClr val="FFFF00"/>
              </a:solidFill>
              <a:effectLst>
                <a:glow rad="228600">
                  <a:schemeClr val="accent5">
                    <a:satMod val="175000"/>
                    <a:alpha val="40000"/>
                  </a:schemeClr>
                </a:glow>
              </a:effectLst>
              <a:uLnTx/>
              <a:uFillTx/>
              <a:latin typeface="Calibri" panose="020F0502020204030204"/>
              <a:ea typeface="+mn-ea"/>
              <a:cs typeface="+mn-cs"/>
            </a:endParaRPr>
          </a:p>
        </p:txBody>
      </p:sp>
      <p:pic>
        <p:nvPicPr>
          <p:cNvPr id="8" name="Imagem 8" descr="Arvore.jpg">
            <a:extLst>
              <a:ext uri="{FF2B5EF4-FFF2-40B4-BE49-F238E27FC236}">
                <a16:creationId xmlns:a16="http://schemas.microsoft.com/office/drawing/2014/main" id="{F28537C0-9949-70FF-70AA-0D65998202F3}"/>
              </a:ext>
            </a:extLst>
          </p:cNvPr>
          <p:cNvPicPr>
            <a:picLocks noChangeAspect="1"/>
          </p:cNvPicPr>
          <p:nvPr/>
        </p:nvPicPr>
        <p:blipFill rotWithShape="1">
          <a:blip r:embed="rId2" cstate="print">
            <a:duotone>
              <a:prstClr val="black"/>
              <a:schemeClr val="accent6">
                <a:tint val="45000"/>
                <a:satMod val="400000"/>
              </a:schemeClr>
            </a:duotone>
          </a:blip>
          <a:srcRect t="-1" b="4751"/>
          <a:stretch/>
        </p:blipFill>
        <p:spPr>
          <a:xfrm>
            <a:off x="2671687" y="4353498"/>
            <a:ext cx="510758" cy="588344"/>
          </a:xfrm>
          <a:prstGeom prst="rect">
            <a:avLst/>
          </a:prstGeom>
        </p:spPr>
      </p:pic>
      <p:pic>
        <p:nvPicPr>
          <p:cNvPr id="9" name="Imagem 9" descr="cruz.jpg">
            <a:extLst>
              <a:ext uri="{FF2B5EF4-FFF2-40B4-BE49-F238E27FC236}">
                <a16:creationId xmlns:a16="http://schemas.microsoft.com/office/drawing/2014/main" id="{C43A3CE1-5B95-4230-7024-DBD4B01B4BBA}"/>
              </a:ext>
            </a:extLst>
          </p:cNvPr>
          <p:cNvPicPr>
            <a:picLocks noChangeAspect="1"/>
          </p:cNvPicPr>
          <p:nvPr/>
        </p:nvPicPr>
        <p:blipFill>
          <a:blip r:embed="rId3" cstate="print">
            <a:duotone>
              <a:srgbClr val="ED7D31">
                <a:shade val="45000"/>
                <a:satMod val="135000"/>
              </a:srgbClr>
              <a:prstClr val="white"/>
            </a:duotone>
            <a:extLst>
              <a:ext uri="{BEBA8EAE-BF5A-486C-A8C5-ECC9F3942E4B}">
                <a14:imgProps xmlns:a14="http://schemas.microsoft.com/office/drawing/2010/main">
                  <a14:imgLayer r:embed="rId4">
                    <a14:imgEffect>
                      <a14:backgroundRemoval t="4444" b="89630" l="9565" r="89565">
                        <a14:foregroundMark x1="39130" y1="4444" x2="61739" y2="4444"/>
                      </a14:backgroundRemoval>
                    </a14:imgEffect>
                  </a14:imgLayer>
                </a14:imgProps>
              </a:ext>
            </a:extLst>
          </a:blip>
          <a:stretch>
            <a:fillRect/>
          </a:stretch>
        </p:blipFill>
        <p:spPr>
          <a:xfrm>
            <a:off x="5776679" y="3852053"/>
            <a:ext cx="607230" cy="814096"/>
          </a:xfrm>
          <a:prstGeom prst="rect">
            <a:avLst/>
          </a:prstGeom>
        </p:spPr>
      </p:pic>
      <p:cxnSp>
        <p:nvCxnSpPr>
          <p:cNvPr id="10" name="Conector de seta reta 10">
            <a:extLst>
              <a:ext uri="{FF2B5EF4-FFF2-40B4-BE49-F238E27FC236}">
                <a16:creationId xmlns:a16="http://schemas.microsoft.com/office/drawing/2014/main" id="{921921B3-EF3A-856A-9154-1077507CE16E}"/>
              </a:ext>
            </a:extLst>
          </p:cNvPr>
          <p:cNvCxnSpPr>
            <a:cxnSpLocks/>
            <a:stCxn id="24" idx="2"/>
          </p:cNvCxnSpPr>
          <p:nvPr/>
        </p:nvCxnSpPr>
        <p:spPr>
          <a:xfrm>
            <a:off x="9950484" y="3894215"/>
            <a:ext cx="0" cy="1047627"/>
          </a:xfrm>
          <a:prstGeom prst="straightConnector1">
            <a:avLst/>
          </a:prstGeom>
          <a:ln w="63500">
            <a:solidFill>
              <a:schemeClr val="accent1"/>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1" name="CaixaDeTexto 19">
            <a:extLst>
              <a:ext uri="{FF2B5EF4-FFF2-40B4-BE49-F238E27FC236}">
                <a16:creationId xmlns:a16="http://schemas.microsoft.com/office/drawing/2014/main" id="{9A091200-9115-57B6-26F0-31635F328CCB}"/>
              </a:ext>
            </a:extLst>
          </p:cNvPr>
          <p:cNvSpPr txBox="1"/>
          <p:nvPr/>
        </p:nvSpPr>
        <p:spPr>
          <a:xfrm>
            <a:off x="2344009" y="4685897"/>
            <a:ext cx="5760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Eden</a:t>
            </a:r>
            <a:endParaRPr kumimoji="0" lang="pt-BR" sz="1400" b="1" i="0" u="none" strike="noStrike" kern="1200" cap="none" spc="0" normalizeH="0" baseline="0" noProof="0" dirty="0">
              <a:ln>
                <a:noFill/>
              </a:ln>
              <a:effectLst/>
              <a:uLnTx/>
              <a:uFillTx/>
              <a:latin typeface="Calibri" panose="020F0502020204030204"/>
              <a:ea typeface="+mn-ea"/>
              <a:cs typeface="+mn-cs"/>
            </a:endParaRPr>
          </a:p>
        </p:txBody>
      </p:sp>
      <p:cxnSp>
        <p:nvCxnSpPr>
          <p:cNvPr id="12" name="Conector reto 51">
            <a:extLst>
              <a:ext uri="{FF2B5EF4-FFF2-40B4-BE49-F238E27FC236}">
                <a16:creationId xmlns:a16="http://schemas.microsoft.com/office/drawing/2014/main" id="{92E7871E-A280-5E4A-5F79-61A938F0763D}"/>
              </a:ext>
            </a:extLst>
          </p:cNvPr>
          <p:cNvCxnSpPr>
            <a:cxnSpLocks/>
          </p:cNvCxnSpPr>
          <p:nvPr/>
        </p:nvCxnSpPr>
        <p:spPr>
          <a:xfrm>
            <a:off x="2358955" y="5254353"/>
            <a:ext cx="7541937" cy="0"/>
          </a:xfrm>
          <a:prstGeom prst="line">
            <a:avLst/>
          </a:prstGeom>
          <a:ln w="190500">
            <a:solidFill>
              <a:schemeClr val="accent5"/>
            </a:solidFill>
            <a:headEnd type="diamond" w="sm" len="sm"/>
            <a:tailEnd type="oval" w="sm" len="sm"/>
          </a:ln>
        </p:spPr>
        <p:style>
          <a:lnRef idx="3">
            <a:schemeClr val="dk1"/>
          </a:lnRef>
          <a:fillRef idx="0">
            <a:schemeClr val="dk1"/>
          </a:fillRef>
          <a:effectRef idx="2">
            <a:schemeClr val="dk1"/>
          </a:effectRef>
          <a:fontRef idx="minor">
            <a:schemeClr val="tx1"/>
          </a:fontRef>
        </p:style>
      </p:cxnSp>
      <p:cxnSp>
        <p:nvCxnSpPr>
          <p:cNvPr id="13" name="Conector de seta reta 56">
            <a:extLst>
              <a:ext uri="{FF2B5EF4-FFF2-40B4-BE49-F238E27FC236}">
                <a16:creationId xmlns:a16="http://schemas.microsoft.com/office/drawing/2014/main" id="{0DD20EA2-5F0D-5D69-5753-BC70BB0B7156}"/>
              </a:ext>
            </a:extLst>
          </p:cNvPr>
          <p:cNvCxnSpPr>
            <a:cxnSpLocks/>
          </p:cNvCxnSpPr>
          <p:nvPr/>
        </p:nvCxnSpPr>
        <p:spPr>
          <a:xfrm>
            <a:off x="2920072" y="5561822"/>
            <a:ext cx="7702871" cy="0"/>
          </a:xfrm>
          <a:prstGeom prst="straightConnector1">
            <a:avLst/>
          </a:prstGeom>
          <a:ln w="190500">
            <a:solidFill>
              <a:schemeClr val="accent2">
                <a:lumMod val="75000"/>
              </a:schemeClr>
            </a:solidFill>
            <a:headEnd type="diamond" w="sm" len="sm"/>
            <a:tailEnd type="triangle" w="sm" len="sm"/>
          </a:ln>
        </p:spPr>
        <p:style>
          <a:lnRef idx="3">
            <a:schemeClr val="accent6"/>
          </a:lnRef>
          <a:fillRef idx="0">
            <a:schemeClr val="accent6"/>
          </a:fillRef>
          <a:effectRef idx="2">
            <a:schemeClr val="accent6"/>
          </a:effectRef>
          <a:fontRef idx="minor">
            <a:schemeClr val="tx1"/>
          </a:fontRef>
        </p:style>
      </p:cxnSp>
      <p:sp>
        <p:nvSpPr>
          <p:cNvPr id="18" name="CaixaDeTexto 22">
            <a:extLst>
              <a:ext uri="{FF2B5EF4-FFF2-40B4-BE49-F238E27FC236}">
                <a16:creationId xmlns:a16="http://schemas.microsoft.com/office/drawing/2014/main" id="{136FB13C-AF12-C74E-1E5F-793E4A878190}"/>
              </a:ext>
            </a:extLst>
          </p:cNvPr>
          <p:cNvSpPr txBox="1"/>
          <p:nvPr/>
        </p:nvSpPr>
        <p:spPr>
          <a:xfrm>
            <a:off x="3496137" y="410983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Antigo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Testamento</a:t>
            </a:r>
          </a:p>
        </p:txBody>
      </p:sp>
      <p:sp>
        <p:nvSpPr>
          <p:cNvPr id="19" name="CaixaDeTexto 23">
            <a:extLst>
              <a:ext uri="{FF2B5EF4-FFF2-40B4-BE49-F238E27FC236}">
                <a16:creationId xmlns:a16="http://schemas.microsoft.com/office/drawing/2014/main" id="{04E6FA38-51E7-8B44-E829-C9E3AFD8E01F}"/>
              </a:ext>
            </a:extLst>
          </p:cNvPr>
          <p:cNvSpPr txBox="1"/>
          <p:nvPr/>
        </p:nvSpPr>
        <p:spPr>
          <a:xfrm>
            <a:off x="7009336" y="406124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Novo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Testamento</a:t>
            </a:r>
          </a:p>
        </p:txBody>
      </p:sp>
      <p:sp>
        <p:nvSpPr>
          <p:cNvPr id="23" name="CaixaDeTexto 18">
            <a:extLst>
              <a:ext uri="{FF2B5EF4-FFF2-40B4-BE49-F238E27FC236}">
                <a16:creationId xmlns:a16="http://schemas.microsoft.com/office/drawing/2014/main" id="{4237CCF1-EF59-5621-EFE7-32D05E5AD564}"/>
              </a:ext>
            </a:extLst>
          </p:cNvPr>
          <p:cNvSpPr txBox="1"/>
          <p:nvPr/>
        </p:nvSpPr>
        <p:spPr>
          <a:xfrm>
            <a:off x="5615047" y="3190334"/>
            <a:ext cx="9361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1</a:t>
            </a:r>
            <a:r>
              <a:rPr kumimoji="0" lang="en-US" sz="1400" b="1" i="0" u="none" strike="noStrike" kern="1200" cap="none" spc="0" normalizeH="0" baseline="30000" noProof="0" dirty="0">
                <a:ln w="0"/>
                <a:effectLst>
                  <a:outerShdw blurRad="38100" dist="25400" dir="5400000" algn="ctr" rotWithShape="0">
                    <a:srgbClr val="6E747A">
                      <a:alpha val="43000"/>
                    </a:srgbClr>
                  </a:outerShdw>
                </a:effectLst>
                <a:uLnTx/>
                <a:uFillTx/>
                <a:latin typeface="Calibri" panose="020F0502020204030204"/>
              </a:rPr>
              <a:t>a</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a:t>
            </a:r>
            <a:r>
              <a:rPr lang="en-US" sz="1400" b="1" dirty="0">
                <a:ln w="0"/>
                <a:effectLst>
                  <a:outerShdw blurRad="38100" dist="25400" dir="5400000" algn="ctr" rotWithShape="0">
                    <a:srgbClr val="6E747A">
                      <a:alpha val="43000"/>
                    </a:srgbClr>
                  </a:outerShdw>
                </a:effectLst>
                <a:latin typeface="Calibri" panose="020F0502020204030204"/>
              </a:rPr>
              <a:t>Coming</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of Christ</a:t>
            </a:r>
            <a:endParaRPr kumimoji="0" lang="pt-BR"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ndParaRPr>
          </a:p>
        </p:txBody>
      </p:sp>
      <p:sp>
        <p:nvSpPr>
          <p:cNvPr id="24" name="CaixaDeTexto 47">
            <a:extLst>
              <a:ext uri="{FF2B5EF4-FFF2-40B4-BE49-F238E27FC236}">
                <a16:creationId xmlns:a16="http://schemas.microsoft.com/office/drawing/2014/main" id="{E218EFAF-1180-4BA5-CA41-30729D593638}"/>
              </a:ext>
            </a:extLst>
          </p:cNvPr>
          <p:cNvSpPr txBox="1"/>
          <p:nvPr/>
        </p:nvSpPr>
        <p:spPr>
          <a:xfrm>
            <a:off x="9482829" y="3370995"/>
            <a:ext cx="935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2</a:t>
            </a:r>
            <a:r>
              <a:rPr kumimoji="0" lang="en-US" sz="1400" b="1" i="0" u="none" strike="noStrike" kern="1200" cap="none" spc="0" normalizeH="0" baseline="30000" noProof="0" dirty="0">
                <a:ln w="0"/>
                <a:effectLst>
                  <a:outerShdw blurRad="38100" dist="25400" dir="5400000" algn="ctr" rotWithShape="0">
                    <a:srgbClr val="6E747A">
                      <a:alpha val="43000"/>
                    </a:srgbClr>
                  </a:outerShdw>
                </a:effectLst>
                <a:uLnTx/>
                <a:uFillTx/>
                <a:latin typeface="Calibri" panose="020F0502020204030204"/>
              </a:rPr>
              <a:t>a</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Coming</a:t>
            </a:r>
            <a:r>
              <a:rPr lang="en-US" sz="1400" b="1" dirty="0">
                <a:ln w="0"/>
                <a:effectLst>
                  <a:outerShdw blurRad="38100" dist="25400" dir="5400000" algn="ctr" rotWithShape="0">
                    <a:srgbClr val="6E747A">
                      <a:alpha val="43000"/>
                    </a:srgbClr>
                  </a:outerShdw>
                </a:effectLst>
                <a:latin typeface="Calibri" panose="020F0502020204030204"/>
              </a:rPr>
              <a:t> of Christ</a:t>
            </a:r>
            <a:endParaRPr kumimoji="0" lang="pt-BR"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ndParaRPr>
          </a:p>
        </p:txBody>
      </p:sp>
      <p:sp>
        <p:nvSpPr>
          <p:cNvPr id="27" name="Flowchart: Alternate Process 26">
            <a:extLst>
              <a:ext uri="{FF2B5EF4-FFF2-40B4-BE49-F238E27FC236}">
                <a16:creationId xmlns:a16="http://schemas.microsoft.com/office/drawing/2014/main" id="{7F078C50-1011-992F-A287-B84E948476FE}"/>
              </a:ext>
            </a:extLst>
          </p:cNvPr>
          <p:cNvSpPr/>
          <p:nvPr/>
        </p:nvSpPr>
        <p:spPr>
          <a:xfrm>
            <a:off x="6618271" y="4345242"/>
            <a:ext cx="2797132" cy="588344"/>
          </a:xfrm>
          <a:prstGeom prst="flowChartAlternate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Justified by Faith in Christ’s Accomplished Work</a:t>
            </a:r>
          </a:p>
        </p:txBody>
      </p:sp>
      <p:sp>
        <p:nvSpPr>
          <p:cNvPr id="28" name="Flowchart: Alternate Process 27">
            <a:extLst>
              <a:ext uri="{FF2B5EF4-FFF2-40B4-BE49-F238E27FC236}">
                <a16:creationId xmlns:a16="http://schemas.microsoft.com/office/drawing/2014/main" id="{AD12B428-C797-89DE-C231-F1BE9E443D19}"/>
              </a:ext>
            </a:extLst>
          </p:cNvPr>
          <p:cNvSpPr/>
          <p:nvPr/>
        </p:nvSpPr>
        <p:spPr>
          <a:xfrm>
            <a:off x="3430831" y="4355785"/>
            <a:ext cx="2184216" cy="588344"/>
          </a:xfrm>
          <a:prstGeom prst="flowChartAlternate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Justified by Faith in future justification</a:t>
            </a:r>
          </a:p>
        </p:txBody>
      </p:sp>
      <p:sp>
        <p:nvSpPr>
          <p:cNvPr id="32" name="TextBox 31">
            <a:extLst>
              <a:ext uri="{FF2B5EF4-FFF2-40B4-BE49-F238E27FC236}">
                <a16:creationId xmlns:a16="http://schemas.microsoft.com/office/drawing/2014/main" id="{C4B92809-10D0-9B76-3818-4D4089BB0519}"/>
              </a:ext>
            </a:extLst>
          </p:cNvPr>
          <p:cNvSpPr txBox="1"/>
          <p:nvPr/>
        </p:nvSpPr>
        <p:spPr>
          <a:xfrm>
            <a:off x="2194767" y="5115853"/>
            <a:ext cx="1733549" cy="276999"/>
          </a:xfrm>
          <a:prstGeom prst="rect">
            <a:avLst/>
          </a:prstGeom>
          <a:noFill/>
        </p:spPr>
        <p:txBody>
          <a:bodyPr wrap="square" rtlCol="0">
            <a:spAutoFit/>
          </a:bodyPr>
          <a:lstStyle/>
          <a:p>
            <a:r>
              <a:rPr lang="en-US" sz="1200" dirty="0"/>
              <a:t>Covenant of Works</a:t>
            </a:r>
          </a:p>
        </p:txBody>
      </p:sp>
      <p:sp>
        <p:nvSpPr>
          <p:cNvPr id="33" name="TextBox 32">
            <a:extLst>
              <a:ext uri="{FF2B5EF4-FFF2-40B4-BE49-F238E27FC236}">
                <a16:creationId xmlns:a16="http://schemas.microsoft.com/office/drawing/2014/main" id="{DFE858AA-86EF-00B7-D40A-ADE49E0AE2F4}"/>
              </a:ext>
            </a:extLst>
          </p:cNvPr>
          <p:cNvSpPr txBox="1"/>
          <p:nvPr/>
        </p:nvSpPr>
        <p:spPr>
          <a:xfrm>
            <a:off x="2759500" y="5412538"/>
            <a:ext cx="1733549" cy="276999"/>
          </a:xfrm>
          <a:prstGeom prst="rect">
            <a:avLst/>
          </a:prstGeom>
          <a:noFill/>
        </p:spPr>
        <p:txBody>
          <a:bodyPr wrap="square" rtlCol="0">
            <a:spAutoFit/>
          </a:bodyPr>
          <a:lstStyle/>
          <a:p>
            <a:r>
              <a:rPr lang="en-US" sz="1200" dirty="0"/>
              <a:t>Covenant of Grace</a:t>
            </a:r>
          </a:p>
        </p:txBody>
      </p:sp>
      <p:sp>
        <p:nvSpPr>
          <p:cNvPr id="38" name="TextBox 37">
            <a:extLst>
              <a:ext uri="{FF2B5EF4-FFF2-40B4-BE49-F238E27FC236}">
                <a16:creationId xmlns:a16="http://schemas.microsoft.com/office/drawing/2014/main" id="{1F8616B2-E25C-19AB-B1C4-413EF87F5589}"/>
              </a:ext>
            </a:extLst>
          </p:cNvPr>
          <p:cNvSpPr txBox="1"/>
          <p:nvPr/>
        </p:nvSpPr>
        <p:spPr>
          <a:xfrm>
            <a:off x="3409466" y="3658953"/>
            <a:ext cx="2184216" cy="646331"/>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Daniel 9.24-26</a:t>
            </a:r>
          </a:p>
          <a:p>
            <a:r>
              <a:rPr lang="en-US" dirty="0">
                <a:latin typeface="Dreaming Outloud Pro" panose="03050502040302030504" pitchFamily="66" charset="0"/>
                <a:cs typeface="Dreaming Outloud Pro" panose="03050502040302030504" pitchFamily="66" charset="0"/>
              </a:rPr>
              <a:t>Isaiah 53.4-6, 10-12</a:t>
            </a:r>
          </a:p>
        </p:txBody>
      </p:sp>
      <p:sp>
        <p:nvSpPr>
          <p:cNvPr id="39" name="Rectangle 38">
            <a:extLst>
              <a:ext uri="{FF2B5EF4-FFF2-40B4-BE49-F238E27FC236}">
                <a16:creationId xmlns:a16="http://schemas.microsoft.com/office/drawing/2014/main" id="{C1E16F1B-924B-9363-E7E2-7E326F75976E}"/>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9264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Arial Nova Cond Light" panose="020B0306020202020204" pitchFamily="34" charset="0"/>
              </a:rPr>
              <a:t>All those that are justified, God </a:t>
            </a:r>
            <a:r>
              <a:rPr lang="en-US" sz="3000" dirty="0" err="1">
                <a:solidFill>
                  <a:schemeClr val="bg1"/>
                </a:solidFill>
                <a:latin typeface="Arial Nova Cond Light" panose="020B0306020202020204" pitchFamily="34" charset="0"/>
              </a:rPr>
              <a:t>vouchsafeth</a:t>
            </a:r>
            <a:r>
              <a:rPr lang="en-US" sz="3000" dirty="0">
                <a:solidFill>
                  <a:schemeClr val="bg1"/>
                </a:solidFill>
                <a:latin typeface="Arial Nova Cond Light" panose="020B0306020202020204" pitchFamily="34" charset="0"/>
              </a:rPr>
              <a:t>, in and for his only Son Jesus Christ, to make partakers of the grace of adoption, by which they are taken into the number, and enjoy the liberties and privileges of the children of God, have his name put upon them, receive the Spirit of adoption, have access to the throne of grace with boldness, are enabled to cry, Abba, Father, are pitied, protected, provided for, and chastened by him, as by a father: yet never cast off, but sealed to the day of redemption; and inherit the promises, as heirs of everlasting salvation.</a:t>
            </a:r>
          </a:p>
        </p:txBody>
      </p:sp>
    </p:spTree>
    <p:extLst>
      <p:ext uri="{BB962C8B-B14F-4D97-AF65-F5344CB8AC3E}">
        <p14:creationId xmlns:p14="http://schemas.microsoft.com/office/powerpoint/2010/main" val="260540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7ED8-3940-34F9-EC64-C45C67E21D7E}"/>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Teaching on Adoption</a:t>
            </a:r>
          </a:p>
        </p:txBody>
      </p:sp>
      <p:sp>
        <p:nvSpPr>
          <p:cNvPr id="3" name="Content Placeholder 2">
            <a:extLst>
              <a:ext uri="{FF2B5EF4-FFF2-40B4-BE49-F238E27FC236}">
                <a16:creationId xmlns:a16="http://schemas.microsoft.com/office/drawing/2014/main" id="{B6FC1512-70EF-CEC1-CCA9-ED3CDC46063E}"/>
              </a:ext>
            </a:extLst>
          </p:cNvPr>
          <p:cNvSpPr>
            <a:spLocks noGrp="1"/>
          </p:cNvSpPr>
          <p:nvPr>
            <p:ph idx="1"/>
          </p:nvPr>
        </p:nvSpPr>
        <p:spPr>
          <a:xfrm>
            <a:off x="1049310" y="1825625"/>
            <a:ext cx="10304489" cy="4351338"/>
          </a:xfrm>
        </p:spPr>
        <p:txBody>
          <a:bodyPr>
            <a:normAutofit/>
          </a:bodyPr>
          <a:lstStyle/>
          <a:p>
            <a:pPr marL="0" indent="0">
              <a:buNone/>
            </a:pPr>
            <a:r>
              <a:rPr lang="en-US" sz="4000" b="1" spc="50" dirty="0">
                <a:ln w="0"/>
                <a:solidFill>
                  <a:schemeClr val="bg2"/>
                </a:solidFill>
                <a:effectLst>
                  <a:innerShdw blurRad="63500" dist="50800" dir="13500000">
                    <a:srgbClr val="000000">
                      <a:alpha val="50000"/>
                    </a:srgbClr>
                  </a:innerShdw>
                </a:effectLst>
                <a:latin typeface="Arial Nova Cond" panose="020B0506020202020204" pitchFamily="34" charset="0"/>
              </a:rPr>
              <a:t>1. </a:t>
            </a:r>
            <a:r>
              <a:rPr lang="en-US" sz="4000" b="1" i="1" spc="50" dirty="0">
                <a:ln w="0"/>
                <a:solidFill>
                  <a:schemeClr val="bg2"/>
                </a:solidFill>
                <a:effectLst>
                  <a:innerShdw blurRad="63500" dist="50800" dir="13500000">
                    <a:srgbClr val="000000">
                      <a:alpha val="50000"/>
                    </a:srgbClr>
                  </a:innerShdw>
                </a:effectLst>
                <a:latin typeface="Arial Nova Cond" panose="020B0506020202020204" pitchFamily="34" charset="0"/>
              </a:rPr>
              <a:t>Adoption is a gift of grace not a right</a:t>
            </a:r>
          </a:p>
          <a:p>
            <a:pPr marL="0" indent="0">
              <a:buNone/>
            </a:pPr>
            <a:r>
              <a:rPr lang="en-US" sz="4000" b="1" spc="50" dirty="0">
                <a:ln w="0"/>
                <a:solidFill>
                  <a:schemeClr val="bg2"/>
                </a:solidFill>
                <a:effectLst>
                  <a:innerShdw blurRad="63500" dist="50800" dir="13500000">
                    <a:srgbClr val="000000">
                      <a:alpha val="50000"/>
                    </a:srgbClr>
                  </a:innerShdw>
                </a:effectLst>
                <a:latin typeface="Arial Nova Cond" panose="020B0506020202020204" pitchFamily="34" charset="0"/>
              </a:rPr>
              <a:t>2. </a:t>
            </a:r>
            <a:r>
              <a:rPr lang="en-US" sz="4000" b="1" i="1" spc="50" dirty="0">
                <a:ln w="0"/>
                <a:solidFill>
                  <a:schemeClr val="bg2"/>
                </a:solidFill>
                <a:effectLst>
                  <a:innerShdw blurRad="63500" dist="50800" dir="13500000">
                    <a:srgbClr val="000000">
                      <a:alpha val="50000"/>
                    </a:srgbClr>
                  </a:innerShdw>
                </a:effectLst>
                <a:latin typeface="Arial Nova Cond" panose="020B0506020202020204" pitchFamily="34" charset="0"/>
              </a:rPr>
              <a:t>Adoption is worked by the Holy Spirit</a:t>
            </a:r>
          </a:p>
          <a:p>
            <a:pPr marL="539750" indent="-539750">
              <a:buNone/>
            </a:pPr>
            <a:r>
              <a:rPr lang="en-US" sz="4000" b="1" spc="50" dirty="0">
                <a:ln w="0"/>
                <a:solidFill>
                  <a:schemeClr val="bg2"/>
                </a:solidFill>
                <a:effectLst>
                  <a:innerShdw blurRad="63500" dist="50800" dir="13500000">
                    <a:srgbClr val="000000">
                      <a:alpha val="50000"/>
                    </a:srgbClr>
                  </a:innerShdw>
                </a:effectLst>
                <a:latin typeface="Arial Nova Cond" panose="020B0506020202020204" pitchFamily="34" charset="0"/>
              </a:rPr>
              <a:t>3. </a:t>
            </a:r>
            <a:r>
              <a:rPr lang="en-US" sz="4000" b="1" i="1" spc="50" dirty="0">
                <a:ln w="0"/>
                <a:solidFill>
                  <a:schemeClr val="bg2"/>
                </a:solidFill>
                <a:effectLst>
                  <a:innerShdw blurRad="63500" dist="50800" dir="13500000">
                    <a:srgbClr val="000000">
                      <a:alpha val="50000"/>
                    </a:srgbClr>
                  </a:innerShdw>
                </a:effectLst>
                <a:latin typeface="Arial Nova Cond" panose="020B0506020202020204" pitchFamily="34" charset="0"/>
              </a:rPr>
              <a:t>By adoption children of wrath become children of God with all the privileges of an heir</a:t>
            </a:r>
          </a:p>
          <a:p>
            <a:pPr marL="0" indent="0">
              <a:buNone/>
            </a:pPr>
            <a:r>
              <a:rPr lang="en-US" sz="4000" b="1" spc="50" dirty="0">
                <a:ln w="0"/>
                <a:solidFill>
                  <a:schemeClr val="bg2"/>
                </a:solidFill>
                <a:effectLst>
                  <a:innerShdw blurRad="63500" dist="50800" dir="13500000">
                    <a:srgbClr val="000000">
                      <a:alpha val="50000"/>
                    </a:srgbClr>
                  </a:innerShdw>
                </a:effectLst>
                <a:latin typeface="Arial Nova Cond" panose="020B0506020202020204" pitchFamily="34" charset="0"/>
              </a:rPr>
              <a:t>4. </a:t>
            </a:r>
            <a:r>
              <a:rPr lang="en-US" sz="4000" b="1" i="1" spc="50" dirty="0">
                <a:ln w="0"/>
                <a:solidFill>
                  <a:schemeClr val="bg2"/>
                </a:solidFill>
                <a:effectLst>
                  <a:innerShdw blurRad="63500" dist="50800" dir="13500000">
                    <a:srgbClr val="000000">
                      <a:alpha val="50000"/>
                    </a:srgbClr>
                  </a:innerShdw>
                </a:effectLst>
                <a:latin typeface="Arial Nova Cond" panose="020B0506020202020204" pitchFamily="34" charset="0"/>
              </a:rPr>
              <a:t>Adoption cannot be reversed</a:t>
            </a:r>
            <a:endParaRPr lang="en-US" sz="4000" b="1" spc="50" dirty="0">
              <a:ln w="0"/>
              <a:solidFill>
                <a:schemeClr val="bg2"/>
              </a:solidFill>
              <a:effectLst>
                <a:innerShdw blurRad="63500" dist="50800" dir="13500000">
                  <a:srgbClr val="000000">
                    <a:alpha val="50000"/>
                  </a:srgbClr>
                </a:innerShdw>
              </a:effectLst>
            </a:endParaRPr>
          </a:p>
        </p:txBody>
      </p:sp>
      <p:pic>
        <p:nvPicPr>
          <p:cNvPr id="4098" name="Picture 2" descr="Baby Hand Stock Illustrations – 357,837 Baby Hand Stock Illustrations,  Vectors &amp; Clipart - Dreamstime">
            <a:extLst>
              <a:ext uri="{FF2B5EF4-FFF2-40B4-BE49-F238E27FC236}">
                <a16:creationId xmlns:a16="http://schemas.microsoft.com/office/drawing/2014/main" id="{738B12B0-12D4-C100-2D5C-AD81DC97B0C3}"/>
              </a:ext>
            </a:extLst>
          </p:cNvPr>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22012" b="74793" l="15188" r="79313">
                        <a14:foregroundMark x1="20125" y1="40237" x2="58375" y2="28580"/>
                        <a14:foregroundMark x1="58375" y1="28580" x2="70563" y2="41657"/>
                        <a14:foregroundMark x1="70563" y1="41657" x2="68625" y2="46982"/>
                        <a14:foregroundMark x1="74875" y1="33491" x2="73500" y2="40651"/>
                        <a14:foregroundMark x1="77563" y1="22959" x2="77563" y2="42544"/>
                        <a14:foregroundMark x1="77563" y1="42544" x2="77563" y2="41953"/>
                        <a14:foregroundMark x1="61500" y1="45325" x2="48000" y2="60533"/>
                        <a14:foregroundMark x1="48000" y1="60533" x2="31438" y2="50947"/>
                        <a14:foregroundMark x1="31438" y1="50947" x2="29438" y2="45325"/>
                        <a14:foregroundMark x1="57500" y1="44024" x2="33188" y2="47219"/>
                        <a14:foregroundMark x1="33188" y1="47219" x2="27250" y2="45740"/>
                        <a14:foregroundMark x1="37438" y1="44024" x2="27688" y2="40651"/>
                        <a14:foregroundMark x1="18313" y1="49527" x2="24188" y2="66095"/>
                        <a14:foregroundMark x1="24188" y1="66095" x2="21438" y2="74793"/>
                        <a14:foregroundMark x1="29438" y1="46154" x2="32125" y2="73136"/>
                        <a14:foregroundMark x1="29438" y1="43609" x2="16688" y2="53728"/>
                        <a14:foregroundMark x1="16688" y1="53728" x2="17875" y2="55444"/>
                        <a14:foregroundMark x1="15188" y1="53728" x2="21438" y2="45325"/>
                        <a14:foregroundMark x1="22750" y1="74793" x2="33875" y2="74793"/>
                        <a14:foregroundMark x1="79313" y1="22544" x2="78000" y2="39822"/>
                      </a14:backgroundRemoval>
                    </a14:imgEffect>
                  </a14:imgLayer>
                </a14:imgProps>
              </a:ext>
              <a:ext uri="{28A0092B-C50C-407E-A947-70E740481C1C}">
                <a14:useLocalDpi xmlns:a14="http://schemas.microsoft.com/office/drawing/2010/main" val="0"/>
              </a:ext>
            </a:extLst>
          </a:blip>
          <a:srcRect l="10598" t="16174" r="20957" b="25872"/>
          <a:stretch/>
        </p:blipFill>
        <p:spPr bwMode="auto">
          <a:xfrm>
            <a:off x="9258956" y="4234850"/>
            <a:ext cx="2933044" cy="2623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5CDA62-A7DA-206D-D861-F6F36E0FF5CD}"/>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5757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32AC-7155-54AF-E459-2FD07E81F264}"/>
              </a:ext>
            </a:extLst>
          </p:cNvPr>
          <p:cNvSpPr>
            <a:spLocks noGrp="1"/>
          </p:cNvSpPr>
          <p:nvPr>
            <p:ph type="title"/>
          </p:nvPr>
        </p:nvSpPr>
        <p:spPr/>
        <p:txBody>
          <a:bodyPr>
            <a:normAutofit/>
          </a:bodyPr>
          <a:lstStyle/>
          <a:p>
            <a:r>
              <a:rPr lang="en-US" sz="5000" b="1" dirty="0">
                <a:latin typeface="Arial Nova Cond" panose="020B0506020202020204" pitchFamily="34" charset="0"/>
              </a:rPr>
              <a:t>1. </a:t>
            </a:r>
            <a:r>
              <a:rPr lang="en-US" sz="5000" b="1" i="1" dirty="0">
                <a:latin typeface="Arial Nova Cond" panose="020B0506020202020204" pitchFamily="34" charset="0"/>
              </a:rPr>
              <a:t>Adoption is a gift of grace not a right</a:t>
            </a:r>
          </a:p>
        </p:txBody>
      </p:sp>
      <p:sp>
        <p:nvSpPr>
          <p:cNvPr id="3" name="Content Placeholder 2">
            <a:extLst>
              <a:ext uri="{FF2B5EF4-FFF2-40B4-BE49-F238E27FC236}">
                <a16:creationId xmlns:a16="http://schemas.microsoft.com/office/drawing/2014/main" id="{E40DE760-B769-C1DF-0B40-C5A3C7D5B437}"/>
              </a:ext>
            </a:extLst>
          </p:cNvPr>
          <p:cNvSpPr>
            <a:spLocks noGrp="1"/>
          </p:cNvSpPr>
          <p:nvPr>
            <p:ph idx="1"/>
          </p:nvPr>
        </p:nvSpPr>
        <p:spPr>
          <a:xfrm>
            <a:off x="1603948" y="1825625"/>
            <a:ext cx="9749851" cy="4351338"/>
          </a:xfrm>
        </p:spPr>
        <p:txBody>
          <a:bodyPr>
            <a:normAutofit/>
          </a:bodyPr>
          <a:lstStyle/>
          <a:p>
            <a:pPr marL="514350" indent="-514350">
              <a:lnSpc>
                <a:spcPct val="100000"/>
              </a:lnSpc>
              <a:spcBef>
                <a:spcPts val="1800"/>
              </a:spcBef>
              <a:buFont typeface="+mj-lt"/>
              <a:buAutoNum type="alphaLcParenR"/>
            </a:pPr>
            <a:r>
              <a:rPr lang="en-US" sz="4000" dirty="0">
                <a:latin typeface="Arial Nova Cond" panose="020B0506020202020204" pitchFamily="34" charset="0"/>
              </a:rPr>
              <a:t>Not all are children of God </a:t>
            </a:r>
            <a:r>
              <a:rPr lang="en-US" sz="2000" dirty="0">
                <a:latin typeface="Arial Nova Cond" panose="020B0506020202020204" pitchFamily="34" charset="0"/>
              </a:rPr>
              <a:t>(Eph 2.3; Rom 3.23; John 8.41-44).</a:t>
            </a:r>
            <a:endParaRPr lang="en-US" sz="4000" dirty="0">
              <a:latin typeface="Arial Nova Cond" panose="020B0506020202020204" pitchFamily="34" charset="0"/>
            </a:endParaRPr>
          </a:p>
          <a:p>
            <a:pPr marL="514350" indent="-514350">
              <a:lnSpc>
                <a:spcPct val="100000"/>
              </a:lnSpc>
              <a:spcBef>
                <a:spcPts val="1800"/>
              </a:spcBef>
              <a:buFont typeface="+mj-lt"/>
              <a:buAutoNum type="alphaLcParenR"/>
            </a:pPr>
            <a:r>
              <a:rPr lang="en-US" sz="4000" dirty="0">
                <a:latin typeface="Arial Nova Cond" panose="020B0506020202020204" pitchFamily="34" charset="0"/>
              </a:rPr>
              <a:t>It is God who gives the gift </a:t>
            </a:r>
            <a:r>
              <a:rPr lang="en-US" dirty="0">
                <a:latin typeface="Arial Nova Cond" panose="020B0506020202020204" pitchFamily="34" charset="0"/>
              </a:rPr>
              <a:t>(Eph 1.5).</a:t>
            </a:r>
            <a:endParaRPr lang="en-US" sz="4000" dirty="0">
              <a:latin typeface="Arial Nova Cond" panose="020B0506020202020204" pitchFamily="34" charset="0"/>
            </a:endParaRPr>
          </a:p>
          <a:p>
            <a:pPr marL="514350" indent="-514350">
              <a:lnSpc>
                <a:spcPct val="100000"/>
              </a:lnSpc>
              <a:spcBef>
                <a:spcPts val="1800"/>
              </a:spcBef>
              <a:buFont typeface="+mj-lt"/>
              <a:buAutoNum type="alphaLcParenR"/>
            </a:pPr>
            <a:r>
              <a:rPr lang="en-US" sz="4000" dirty="0">
                <a:latin typeface="Arial Nova Cond" panose="020B0506020202020204" pitchFamily="34" charset="0"/>
              </a:rPr>
              <a:t>It is not based on merit.</a:t>
            </a:r>
          </a:p>
        </p:txBody>
      </p:sp>
      <p:pic>
        <p:nvPicPr>
          <p:cNvPr id="1028" name="Picture 4" descr="DIY Customizable Adoption Certificate for Child Template - Posh Park">
            <a:extLst>
              <a:ext uri="{FF2B5EF4-FFF2-40B4-BE49-F238E27FC236}">
                <a16:creationId xmlns:a16="http://schemas.microsoft.com/office/drawing/2014/main" id="{D68F43C1-D124-91FC-A3B1-3BBF2882D6E4}"/>
              </a:ext>
            </a:extLst>
          </p:cNvPr>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8463" t="10712" r="7841" b="11050"/>
          <a:stretch/>
        </p:blipFill>
        <p:spPr bwMode="auto">
          <a:xfrm rot="20495288">
            <a:off x="8025016" y="3491138"/>
            <a:ext cx="4223986" cy="2981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701563-9F5E-C4D1-E4B7-9524AE63A27C}"/>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1545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2870</TotalTime>
  <Words>651</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12</vt:i4>
      </vt:variant>
    </vt:vector>
  </HeadingPairs>
  <TitlesOfParts>
    <vt:vector size="28" baseType="lpstr">
      <vt:lpstr>Aharoni</vt:lpstr>
      <vt:lpstr>Aptos</vt:lpstr>
      <vt:lpstr>Aptos Display</vt:lpstr>
      <vt:lpstr>Arial</vt:lpstr>
      <vt:lpstr>Arial Black</vt:lpstr>
      <vt:lpstr>Arial Nova Cond</vt:lpstr>
      <vt:lpstr>Arial Nova Cond Light</vt:lpstr>
      <vt:lpstr>Calibri</vt:lpstr>
      <vt:lpstr>Calibri Light</vt:lpstr>
      <vt:lpstr>Californian FB</vt:lpstr>
      <vt:lpstr>Coneria Script Demo</vt:lpstr>
      <vt:lpstr>Daytona Condensed</vt:lpstr>
      <vt:lpstr>Dreaming Outloud Pro</vt:lpstr>
      <vt:lpstr>Grandview Display</vt:lpstr>
      <vt:lpstr>Office Theme</vt:lpstr>
      <vt:lpstr>Tema do Office</vt:lpstr>
      <vt:lpstr>Doctrine of Salvation  (Soteriology)</vt:lpstr>
      <vt:lpstr>Ordo Salutis</vt:lpstr>
      <vt:lpstr>What is Justification?</vt:lpstr>
      <vt:lpstr>Double Imputation</vt:lpstr>
      <vt:lpstr>PowerPoint Presentation</vt:lpstr>
      <vt:lpstr>Justification In Relation to the Testaments</vt:lpstr>
      <vt:lpstr>PowerPoint Presentation</vt:lpstr>
      <vt:lpstr>Teaching on Adoption</vt:lpstr>
      <vt:lpstr>1. Adoption is a gift of grace not a right</vt:lpstr>
      <vt:lpstr>2. Adoption is worked by the Holy Spirit</vt:lpstr>
      <vt:lpstr>3. By adoption children of wrath become children of God with all the privileges of an heir</vt:lpstr>
      <vt:lpstr>4. Adoption cannot be reversed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11</cp:revision>
  <cp:lastPrinted>2025-01-08T23:04:05Z</cp:lastPrinted>
  <dcterms:created xsi:type="dcterms:W3CDTF">2024-08-21T16:46:17Z</dcterms:created>
  <dcterms:modified xsi:type="dcterms:W3CDTF">2025-02-06T01:14:59Z</dcterms:modified>
</cp:coreProperties>
</file>