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66" r:id="rId4"/>
    <p:sldId id="261" r:id="rId5"/>
    <p:sldId id="262" r:id="rId6"/>
    <p:sldId id="263" r:id="rId7"/>
    <p:sldId id="264" r:id="rId8"/>
    <p:sldId id="265" r:id="rId9"/>
    <p:sldId id="256" r:id="rId10"/>
    <p:sldId id="424" r:id="rId11"/>
    <p:sldId id="482" r:id="rId12"/>
    <p:sldId id="500" r:id="rId13"/>
    <p:sldId id="501" r:id="rId14"/>
    <p:sldId id="502" r:id="rId15"/>
    <p:sldId id="488" r:id="rId16"/>
    <p:sldId id="503" r:id="rId17"/>
    <p:sldId id="465" r:id="rId18"/>
    <p:sldId id="505" r:id="rId19"/>
    <p:sldId id="504" r:id="rId20"/>
    <p:sldId id="506" r:id="rId21"/>
    <p:sldId id="507" r:id="rId22"/>
    <p:sldId id="508" r:id="rId23"/>
    <p:sldId id="495" r:id="rId24"/>
    <p:sldId id="494" r:id="rId25"/>
    <p:sldId id="493" r:id="rId26"/>
    <p:sldId id="498" r:id="rId27"/>
    <p:sldId id="499" r:id="rId28"/>
    <p:sldId id="472" r:id="rId29"/>
    <p:sldId id="490" r:id="rId30"/>
    <p:sldId id="489" r:id="rId31"/>
    <p:sldId id="491" r:id="rId32"/>
    <p:sldId id="49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B13"/>
    <a:srgbClr val="FBA87A"/>
    <a:srgbClr val="FBD8A2"/>
    <a:srgbClr val="F0BE9E"/>
    <a:srgbClr val="1A1E21"/>
    <a:srgbClr val="15191C"/>
    <a:srgbClr val="161B1E"/>
    <a:srgbClr val="0FA6C1"/>
    <a:srgbClr val="F88FFD"/>
    <a:srgbClr val="F39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D1929-AA2D-42B4-8819-93E07480FE71}" v="93" dt="2025-01-15T20:12:35.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8" autoAdjust="0"/>
    <p:restoredTop sz="88390" autoAdjust="0"/>
  </p:normalViewPr>
  <p:slideViewPr>
    <p:cSldViewPr snapToGrid="0">
      <p:cViewPr varScale="1">
        <p:scale>
          <a:sx n="99" d="100"/>
          <a:sy n="99" d="100"/>
        </p:scale>
        <p:origin x="10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29da1ef26d_1_0:notes"/>
          <p:cNvSpPr txBox="1">
            <a:spLocks noGrp="1"/>
          </p:cNvSpPr>
          <p:nvPr>
            <p:ph type="body" idx="1"/>
          </p:nvPr>
        </p:nvSpPr>
        <p:spPr>
          <a:xfrm>
            <a:off x="777240" y="4699239"/>
            <a:ext cx="6217500" cy="445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74" name="Google Shape;774;g229da1ef26d_1_0:notes"/>
          <p:cNvSpPr>
            <a:spLocks noGrp="1" noRot="1" noChangeAspect="1"/>
          </p:cNvSpPr>
          <p:nvPr>
            <p:ph type="sldImg" idx="2"/>
          </p:nvPr>
        </p:nvSpPr>
        <p:spPr>
          <a:xfrm>
            <a:off x="590550" y="752475"/>
            <a:ext cx="6591300" cy="3708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29da1ef26d_0_6:notes"/>
          <p:cNvSpPr>
            <a:spLocks noGrp="1" noRot="1" noChangeAspect="1"/>
          </p:cNvSpPr>
          <p:nvPr>
            <p:ph type="sldImg" idx="2"/>
          </p:nvPr>
        </p:nvSpPr>
        <p:spPr>
          <a:xfrm>
            <a:off x="398354" y="685488"/>
            <a:ext cx="6061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7" name="Google Shape;747;g229da1ef26d_0_6: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48" name="Google Shape;748;g229da1ef26d_0_6: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29da1ef26d_0_11: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3" name="Google Shape;753;g229da1ef26d_0_11: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29da1ef26d_0_15: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8" name="Google Shape;758;g229da1ef26d_0_15: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29da1ef26d_0_19: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3" name="Google Shape;763;g229da1ef26d_0_19: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29da1ef26d_0_23: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8" name="Google Shape;768;g229da1ef26d_0_23: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769" name="Google Shape;769;g229da1ef26d_0_23: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Rom 3:28</a:t>
            </a:r>
          </a:p>
          <a:p>
            <a:r>
              <a:rPr lang="en-US" sz="2400" dirty="0"/>
              <a:t>James 2:17-26</a:t>
            </a:r>
          </a:p>
        </p:txBody>
      </p:sp>
      <p:sp>
        <p:nvSpPr>
          <p:cNvPr id="4" name="Slide Number Placeholder 3"/>
          <p:cNvSpPr>
            <a:spLocks noGrp="1"/>
          </p:cNvSpPr>
          <p:nvPr>
            <p:ph type="sldNum" sz="quarter" idx="5"/>
          </p:nvPr>
        </p:nvSpPr>
        <p:spPr/>
        <p:txBody>
          <a:bodyPr/>
          <a:lstStyle/>
          <a:p>
            <a:fld id="{BDC3FC93-558A-43A1-B9E0-654929D884E9}" type="slidenum">
              <a:rPr lang="en-US" smtClean="0"/>
              <a:t>21</a:t>
            </a:fld>
            <a:endParaRPr lang="en-US"/>
          </a:p>
        </p:txBody>
      </p:sp>
    </p:spTree>
    <p:extLst>
      <p:ext uri="{BB962C8B-B14F-4D97-AF65-F5344CB8AC3E}">
        <p14:creationId xmlns:p14="http://schemas.microsoft.com/office/powerpoint/2010/main" val="224699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15/01/2025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15/01/2025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15/01/2025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15/01/2025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319828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3"/>
        <p:cNvGrpSpPr/>
        <p:nvPr/>
      </p:nvGrpSpPr>
      <p:grpSpPr>
        <a:xfrm>
          <a:off x="0" y="0"/>
          <a:ext cx="0" cy="0"/>
          <a:chOff x="0" y="0"/>
          <a:chExt cx="0" cy="0"/>
        </a:xfrm>
      </p:grpSpPr>
      <p:sp>
        <p:nvSpPr>
          <p:cNvPr id="14" name="Google Shape;14;p106"/>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6"/>
          <p:cNvSpPr txBox="1">
            <a:spLocks noGrp="1"/>
          </p:cNvSpPr>
          <p:nvPr>
            <p:ph type="subTitle" idx="1"/>
          </p:nvPr>
        </p:nvSpPr>
        <p:spPr>
          <a:xfrm>
            <a:off x="609120" y="1604160"/>
            <a:ext cx="10945920" cy="3950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8708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
        <p:cNvGrpSpPr/>
        <p:nvPr/>
      </p:nvGrpSpPr>
      <p:grpSpPr>
        <a:xfrm>
          <a:off x="0" y="0"/>
          <a:ext cx="0" cy="0"/>
          <a:chOff x="0" y="0"/>
          <a:chExt cx="0" cy="0"/>
        </a:xfrm>
      </p:grpSpPr>
      <p:sp>
        <p:nvSpPr>
          <p:cNvPr id="17" name="Google Shape;17;p107"/>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7"/>
          <p:cNvSpPr txBox="1">
            <a:spLocks noGrp="1"/>
          </p:cNvSpPr>
          <p:nvPr>
            <p:ph type="body" idx="1"/>
          </p:nvPr>
        </p:nvSpPr>
        <p:spPr>
          <a:xfrm>
            <a:off x="609120" y="1604160"/>
            <a:ext cx="1094592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3744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9"/>
        <p:cNvGrpSpPr/>
        <p:nvPr/>
      </p:nvGrpSpPr>
      <p:grpSpPr>
        <a:xfrm>
          <a:off x="0" y="0"/>
          <a:ext cx="0" cy="0"/>
          <a:chOff x="0" y="0"/>
          <a:chExt cx="0" cy="0"/>
        </a:xfrm>
      </p:grpSpPr>
      <p:sp>
        <p:nvSpPr>
          <p:cNvPr id="20" name="Google Shape;20;p108"/>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8"/>
          <p:cNvSpPr txBox="1">
            <a:spLocks noGrp="1"/>
          </p:cNvSpPr>
          <p:nvPr>
            <p:ph type="body" idx="1"/>
          </p:nvPr>
        </p:nvSpPr>
        <p:spPr>
          <a:xfrm>
            <a:off x="6091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 name="Google Shape;22;p108"/>
          <p:cNvSpPr txBox="1">
            <a:spLocks noGrp="1"/>
          </p:cNvSpPr>
          <p:nvPr>
            <p:ph type="body" idx="2"/>
          </p:nvPr>
        </p:nvSpPr>
        <p:spPr>
          <a:xfrm>
            <a:off x="62179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3944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73976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25"/>
        <p:cNvGrpSpPr/>
        <p:nvPr/>
      </p:nvGrpSpPr>
      <p:grpSpPr>
        <a:xfrm>
          <a:off x="0" y="0"/>
          <a:ext cx="0" cy="0"/>
          <a:chOff x="0" y="0"/>
          <a:chExt cx="0" cy="0"/>
        </a:xfrm>
      </p:grpSpPr>
      <p:sp>
        <p:nvSpPr>
          <p:cNvPr id="26" name="Google Shape;26;p110"/>
          <p:cNvSpPr txBox="1">
            <a:spLocks noGrp="1"/>
          </p:cNvSpPr>
          <p:nvPr>
            <p:ph type="subTitle" idx="1"/>
          </p:nvPr>
        </p:nvSpPr>
        <p:spPr>
          <a:xfrm>
            <a:off x="609120" y="274080"/>
            <a:ext cx="10945920" cy="5188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204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1"/>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0" name="Google Shape;30;p111"/>
          <p:cNvSpPr txBox="1">
            <a:spLocks noGrp="1"/>
          </p:cNvSpPr>
          <p:nvPr>
            <p:ph type="body" idx="2"/>
          </p:nvPr>
        </p:nvSpPr>
        <p:spPr>
          <a:xfrm>
            <a:off x="62179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1" name="Google Shape;31;p111"/>
          <p:cNvSpPr txBox="1">
            <a:spLocks noGrp="1"/>
          </p:cNvSpPr>
          <p:nvPr>
            <p:ph type="body" idx="3"/>
          </p:nvPr>
        </p:nvSpPr>
        <p:spPr>
          <a:xfrm>
            <a:off x="6091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513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32"/>
        <p:cNvGrpSpPr/>
        <p:nvPr/>
      </p:nvGrpSpPr>
      <p:grpSpPr>
        <a:xfrm>
          <a:off x="0" y="0"/>
          <a:ext cx="0" cy="0"/>
          <a:chOff x="0" y="0"/>
          <a:chExt cx="0" cy="0"/>
        </a:xfrm>
      </p:grpSpPr>
      <p:sp>
        <p:nvSpPr>
          <p:cNvPr id="33" name="Google Shape;33;p112"/>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body" idx="1"/>
          </p:nvPr>
        </p:nvSpPr>
        <p:spPr>
          <a:xfrm>
            <a:off x="609120" y="1604160"/>
            <a:ext cx="5341440" cy="39508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 name="Google Shape;36;p112"/>
          <p:cNvSpPr txBox="1">
            <a:spLocks noGrp="1"/>
          </p:cNvSpPr>
          <p:nvPr>
            <p:ph type="body" idx="3"/>
          </p:nvPr>
        </p:nvSpPr>
        <p:spPr>
          <a:xfrm>
            <a:off x="62179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74920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37"/>
        <p:cNvGrpSpPr/>
        <p:nvPr/>
      </p:nvGrpSpPr>
      <p:grpSpPr>
        <a:xfrm>
          <a:off x="0" y="0"/>
          <a:ext cx="0" cy="0"/>
          <a:chOff x="0" y="0"/>
          <a:chExt cx="0" cy="0"/>
        </a:xfrm>
      </p:grpSpPr>
      <p:sp>
        <p:nvSpPr>
          <p:cNvPr id="38" name="Google Shape;38;p113"/>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3"/>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body" idx="3"/>
          </p:nvPr>
        </p:nvSpPr>
        <p:spPr>
          <a:xfrm>
            <a:off x="609120" y="3668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5230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609120" y="1604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5" name="Google Shape;45;p114"/>
          <p:cNvSpPr txBox="1">
            <a:spLocks noGrp="1"/>
          </p:cNvSpPr>
          <p:nvPr>
            <p:ph type="body" idx="2"/>
          </p:nvPr>
        </p:nvSpPr>
        <p:spPr>
          <a:xfrm>
            <a:off x="609120" y="3668160"/>
            <a:ext cx="1094592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28154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46"/>
        <p:cNvGrpSpPr/>
        <p:nvPr/>
      </p:nvGrpSpPr>
      <p:grpSpPr>
        <a:xfrm>
          <a:off x="0" y="0"/>
          <a:ext cx="0" cy="0"/>
          <a:chOff x="0" y="0"/>
          <a:chExt cx="0" cy="0"/>
        </a:xfrm>
      </p:grpSpPr>
      <p:sp>
        <p:nvSpPr>
          <p:cNvPr id="47" name="Google Shape;47;p115"/>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5"/>
          <p:cNvSpPr txBox="1">
            <a:spLocks noGrp="1"/>
          </p:cNvSpPr>
          <p:nvPr>
            <p:ph type="body" idx="1"/>
          </p:nvPr>
        </p:nvSpPr>
        <p:spPr>
          <a:xfrm>
            <a:off x="6091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9" name="Google Shape;49;p115"/>
          <p:cNvSpPr txBox="1">
            <a:spLocks noGrp="1"/>
          </p:cNvSpPr>
          <p:nvPr>
            <p:ph type="body" idx="2"/>
          </p:nvPr>
        </p:nvSpPr>
        <p:spPr>
          <a:xfrm>
            <a:off x="6217920" y="1604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0" name="Google Shape;50;p115"/>
          <p:cNvSpPr txBox="1">
            <a:spLocks noGrp="1"/>
          </p:cNvSpPr>
          <p:nvPr>
            <p:ph type="body" idx="3"/>
          </p:nvPr>
        </p:nvSpPr>
        <p:spPr>
          <a:xfrm>
            <a:off x="6091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 name="Google Shape;51;p115"/>
          <p:cNvSpPr txBox="1">
            <a:spLocks noGrp="1"/>
          </p:cNvSpPr>
          <p:nvPr>
            <p:ph type="body" idx="4"/>
          </p:nvPr>
        </p:nvSpPr>
        <p:spPr>
          <a:xfrm>
            <a:off x="6217920" y="3668160"/>
            <a:ext cx="534144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75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16"/>
          <p:cNvSpPr txBox="1">
            <a:spLocks noGrp="1"/>
          </p:cNvSpPr>
          <p:nvPr>
            <p:ph type="title"/>
          </p:nvPr>
        </p:nvSpPr>
        <p:spPr>
          <a:xfrm>
            <a:off x="609120" y="274080"/>
            <a:ext cx="10945920" cy="1118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6"/>
          <p:cNvSpPr txBox="1">
            <a:spLocks noGrp="1"/>
          </p:cNvSpPr>
          <p:nvPr>
            <p:ph type="body" idx="1"/>
          </p:nvPr>
        </p:nvSpPr>
        <p:spPr>
          <a:xfrm>
            <a:off x="6091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 name="Google Shape;55;p116"/>
          <p:cNvSpPr txBox="1">
            <a:spLocks noGrp="1"/>
          </p:cNvSpPr>
          <p:nvPr>
            <p:ph type="body" idx="2"/>
          </p:nvPr>
        </p:nvSpPr>
        <p:spPr>
          <a:xfrm>
            <a:off x="43099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 name="Google Shape;56;p116"/>
          <p:cNvSpPr txBox="1">
            <a:spLocks noGrp="1"/>
          </p:cNvSpPr>
          <p:nvPr>
            <p:ph type="body" idx="3"/>
          </p:nvPr>
        </p:nvSpPr>
        <p:spPr>
          <a:xfrm>
            <a:off x="8010720" y="1604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7" name="Google Shape;57;p116"/>
          <p:cNvSpPr txBox="1">
            <a:spLocks noGrp="1"/>
          </p:cNvSpPr>
          <p:nvPr>
            <p:ph type="body" idx="4"/>
          </p:nvPr>
        </p:nvSpPr>
        <p:spPr>
          <a:xfrm>
            <a:off x="6091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5"/>
          </p:nvPr>
        </p:nvSpPr>
        <p:spPr>
          <a:xfrm>
            <a:off x="43099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9" name="Google Shape;59;p116"/>
          <p:cNvSpPr txBox="1">
            <a:spLocks noGrp="1"/>
          </p:cNvSpPr>
          <p:nvPr>
            <p:ph type="body" idx="6"/>
          </p:nvPr>
        </p:nvSpPr>
        <p:spPr>
          <a:xfrm>
            <a:off x="8010720" y="3668160"/>
            <a:ext cx="3524160" cy="188448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5061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1/15/2025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1/15/2025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15/01/2025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609120" y="273600"/>
            <a:ext cx="10945920" cy="111936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6"/>
          <p:cNvSpPr txBox="1">
            <a:spLocks noGrp="1"/>
          </p:cNvSpPr>
          <p:nvPr>
            <p:ph type="body" idx="1"/>
          </p:nvPr>
        </p:nvSpPr>
        <p:spPr>
          <a:xfrm>
            <a:off x="609120" y="1604160"/>
            <a:ext cx="10945920" cy="39508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5565652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5"/>
        <p:cNvGrpSpPr/>
        <p:nvPr/>
      </p:nvGrpSpPr>
      <p:grpSpPr>
        <a:xfrm>
          <a:off x="0" y="0"/>
          <a:ext cx="0" cy="0"/>
          <a:chOff x="0" y="0"/>
          <a:chExt cx="0" cy="0"/>
        </a:xfrm>
      </p:grpSpPr>
      <p:sp>
        <p:nvSpPr>
          <p:cNvPr id="776" name="Google Shape;776;g229da1ef26d_1_0"/>
          <p:cNvSpPr/>
          <p:nvPr/>
        </p:nvSpPr>
        <p:spPr>
          <a:xfrm>
            <a:off x="508115" y="305100"/>
            <a:ext cx="11683200" cy="6247200"/>
          </a:xfrm>
          <a:prstGeom prst="rect">
            <a:avLst/>
          </a:prstGeom>
          <a:noFill/>
          <a:ln>
            <a:noFill/>
          </a:ln>
        </p:spPr>
        <p:txBody>
          <a:bodyPr spcFirstLastPara="1" wrap="square" lIns="86633" tIns="86633" rIns="86633" bIns="86633"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92BA7-B7FA-6C25-0C73-ACDA61C39E05}"/>
              </a:ext>
            </a:extLst>
          </p:cNvPr>
          <p:cNvSpPr>
            <a:spLocks noGrp="1"/>
          </p:cNvSpPr>
          <p:nvPr>
            <p:ph type="title"/>
          </p:nvPr>
        </p:nvSpPr>
        <p:spPr>
          <a:xfrm>
            <a:off x="532081" y="619683"/>
            <a:ext cx="4212913" cy="1719072"/>
          </a:xfrm>
        </p:spPr>
        <p:txBody>
          <a:bodyPr anchor="b">
            <a:normAutofit/>
          </a:bodyPr>
          <a:lstStyle/>
          <a:p>
            <a:r>
              <a:rPr lang="el-GR"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rPr>
              <a:t>δικαιόω</a:t>
            </a:r>
            <a:endPar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endParaRP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2D52C-A7E6-DFF5-317F-FDEBE5C98FE2}"/>
              </a:ext>
            </a:extLst>
          </p:cNvPr>
          <p:cNvSpPr>
            <a:spLocks noGrp="1"/>
          </p:cNvSpPr>
          <p:nvPr>
            <p:ph idx="1"/>
          </p:nvPr>
        </p:nvSpPr>
        <p:spPr>
          <a:xfrm>
            <a:off x="515849" y="2736774"/>
            <a:ext cx="7367762" cy="3736544"/>
          </a:xfrm>
        </p:spPr>
        <p:txBody>
          <a:bodyPr anchor="t">
            <a:noAutofit/>
          </a:bodyPr>
          <a:lstStyle/>
          <a:p>
            <a:pPr marL="0" indent="0">
              <a:lnSpc>
                <a:spcPct val="100000"/>
              </a:lnSpc>
              <a:buNone/>
            </a:pPr>
            <a:r>
              <a:rPr lang="en-US" sz="3600" dirty="0">
                <a:latin typeface="Arial Nova Cond Light" panose="020B0306020202020204" pitchFamily="34" charset="0"/>
              </a:rPr>
              <a:t>The word justification (also “righteousness”) means “making righteous” or “acquit”. It is used by the apostle Paul in a theological sense derived to the Old Testament concept of “righteousness” (Ex 23.7; </a:t>
            </a:r>
            <a:r>
              <a:rPr lang="en-US" sz="3600" dirty="0" err="1">
                <a:latin typeface="Arial Nova Cond Light" panose="020B0306020202020204" pitchFamily="34" charset="0"/>
              </a:rPr>
              <a:t>Deut</a:t>
            </a:r>
            <a:r>
              <a:rPr lang="en-US" sz="3600" dirty="0">
                <a:latin typeface="Arial Nova Cond Light" panose="020B0306020202020204" pitchFamily="34" charset="0"/>
              </a:rPr>
              <a:t> 25.1; Prov 17.15; Isa 5.23).</a:t>
            </a:r>
          </a:p>
        </p:txBody>
      </p:sp>
      <p:sp>
        <p:nvSpPr>
          <p:cNvPr id="4" name="Rectangle 3">
            <a:extLst>
              <a:ext uri="{FF2B5EF4-FFF2-40B4-BE49-F238E27FC236}">
                <a16:creationId xmlns:a16="http://schemas.microsoft.com/office/drawing/2014/main" id="{FDEB890D-A174-5143-1FEA-14660EDFE442}"/>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9270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73A39-0468-578C-33B4-3D253B48B39E}"/>
              </a:ext>
            </a:extLst>
          </p:cNvPr>
          <p:cNvSpPr txBox="1"/>
          <p:nvPr/>
        </p:nvSpPr>
        <p:spPr>
          <a:xfrm>
            <a:off x="1020001" y="1305341"/>
            <a:ext cx="6091999" cy="4862870"/>
          </a:xfrm>
          <a:prstGeom prst="rect">
            <a:avLst/>
          </a:prstGeom>
          <a:noFill/>
        </p:spPr>
        <p:txBody>
          <a:bodyPr wrap="square" rtlCol="0">
            <a:spAutoFit/>
          </a:bodyPr>
          <a:lstStyle/>
          <a:p>
            <a:r>
              <a:rPr lang="en-US" sz="4000" dirty="0">
                <a:solidFill>
                  <a:schemeClr val="bg1"/>
                </a:solidFill>
                <a:latin typeface="Arial Nova Cond" panose="020B0506020202020204" pitchFamily="34" charset="0"/>
              </a:rPr>
              <a:t>Louis </a:t>
            </a:r>
            <a:r>
              <a:rPr lang="en-US" sz="4000" dirty="0" err="1">
                <a:solidFill>
                  <a:schemeClr val="bg1"/>
                </a:solidFill>
                <a:latin typeface="Arial Nova Cond" panose="020B0506020202020204" pitchFamily="34" charset="0"/>
              </a:rPr>
              <a:t>Berkhof</a:t>
            </a:r>
            <a:r>
              <a:rPr lang="en-US" sz="4000" dirty="0">
                <a:solidFill>
                  <a:schemeClr val="bg1"/>
                </a:solidFill>
                <a:latin typeface="Arial Nova Cond" panose="020B0506020202020204" pitchFamily="34" charset="0"/>
              </a:rPr>
              <a:t> explains that in the Old Testament the word </a:t>
            </a:r>
            <a:r>
              <a:rPr lang="en-US" sz="40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Nova Cond" panose="020B0506020202020204" pitchFamily="34" charset="0"/>
              </a:rPr>
              <a:t>righteousness</a:t>
            </a:r>
            <a:r>
              <a:rPr lang="en-US" sz="4000" dirty="0">
                <a:ln w="0">
                  <a:solidFill>
                    <a:schemeClr val="bg1"/>
                  </a:solidFill>
                </a:ln>
                <a:solidFill>
                  <a:schemeClr val="bg1"/>
                </a:solidFill>
                <a:latin typeface="Arial Nova Cond" panose="020B0506020202020204" pitchFamily="34" charset="0"/>
              </a:rPr>
              <a:t> has a legal sense (forensic). It</a:t>
            </a:r>
            <a:r>
              <a:rPr lang="en-US" sz="4000" dirty="0">
                <a:solidFill>
                  <a:schemeClr val="bg1"/>
                </a:solidFill>
                <a:latin typeface="Arial Nova Cond" panose="020B0506020202020204" pitchFamily="34" charset="0"/>
              </a:rPr>
              <a:t> </a:t>
            </a:r>
            <a:r>
              <a:rPr lang="en-US" sz="4000" dirty="0">
                <a:solidFill>
                  <a:schemeClr val="bg1"/>
                </a:solidFill>
                <a:latin typeface="Arial Nova Cond Light" panose="020B0306020202020204" pitchFamily="34" charset="0"/>
              </a:rPr>
              <a:t>“</a:t>
            </a:r>
            <a:r>
              <a:rPr lang="en-US" sz="4000" i="1" dirty="0">
                <a:solidFill>
                  <a:schemeClr val="bg1"/>
                </a:solidFill>
                <a:latin typeface="Arial Nova Cond Light" panose="020B0306020202020204" pitchFamily="34" charset="0"/>
              </a:rPr>
              <a:t>means ‘to declare judicially that one’s state is in harmony with the demands of the law’</a:t>
            </a:r>
            <a:r>
              <a:rPr lang="en-US" sz="4000" dirty="0">
                <a:solidFill>
                  <a:schemeClr val="bg1"/>
                </a:solidFill>
                <a:latin typeface="Arial Nova Cond Light" panose="020B0306020202020204" pitchFamily="34" charset="0"/>
              </a:rPr>
              <a:t>.”</a:t>
            </a:r>
          </a:p>
          <a:p>
            <a:endParaRPr lang="en-US" sz="1500" dirty="0">
              <a:solidFill>
                <a:schemeClr val="bg1"/>
              </a:solidFill>
              <a:latin typeface="Arial Nova Cond Light" panose="020B0306020202020204" pitchFamily="34" charset="0"/>
            </a:endParaRPr>
          </a:p>
          <a:p>
            <a:pPr algn="r"/>
            <a:r>
              <a:rPr lang="en-US" sz="1500" dirty="0">
                <a:solidFill>
                  <a:schemeClr val="bg1"/>
                </a:solidFill>
                <a:latin typeface="Arial Nova Cond Light" panose="020B0306020202020204" pitchFamily="34" charset="0"/>
              </a:rPr>
              <a:t>Systematic Theology (1977, 15</a:t>
            </a:r>
            <a:r>
              <a:rPr lang="en-US" sz="1500" baseline="30000" dirty="0">
                <a:solidFill>
                  <a:schemeClr val="bg1"/>
                </a:solidFill>
                <a:latin typeface="Arial Nova Cond Light" panose="020B0306020202020204" pitchFamily="34" charset="0"/>
              </a:rPr>
              <a:t>th</a:t>
            </a:r>
            <a:r>
              <a:rPr lang="en-US" sz="1500" dirty="0">
                <a:solidFill>
                  <a:schemeClr val="bg1"/>
                </a:solidFill>
                <a:latin typeface="Arial Nova Cond Light" panose="020B0306020202020204" pitchFamily="34" charset="0"/>
              </a:rPr>
              <a:t> printing), 510.</a:t>
            </a:r>
          </a:p>
        </p:txBody>
      </p:sp>
      <p:pic>
        <p:nvPicPr>
          <p:cNvPr id="2052" name="Picture 4" descr="Amazon.com: Louis Berkhof: books, biography, latest update">
            <a:extLst>
              <a:ext uri="{FF2B5EF4-FFF2-40B4-BE49-F238E27FC236}">
                <a16:creationId xmlns:a16="http://schemas.microsoft.com/office/drawing/2014/main" id="{597A233E-09B5-BC09-ED7F-507CAFC35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06" b="33889"/>
          <a:stretch/>
        </p:blipFill>
        <p:spPr bwMode="auto">
          <a:xfrm>
            <a:off x="7409592" y="939799"/>
            <a:ext cx="4028391" cy="497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BDE598-F359-2B83-52A3-73687074A5AD}"/>
              </a:ext>
            </a:extLst>
          </p:cNvPr>
          <p:cNvSpPr/>
          <p:nvPr/>
        </p:nvSpPr>
        <p:spPr>
          <a:xfrm>
            <a:off x="520700" y="558800"/>
            <a:ext cx="11176000" cy="57531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2237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98339B98-BC40-9D59-DBCA-07484B1F1B69}"/>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C25D3EE-E020-D71A-9A67-6D72BE916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9AA82-2A3E-A0B0-52A9-59879CE9946E}"/>
              </a:ext>
            </a:extLst>
          </p:cNvPr>
          <p:cNvSpPr>
            <a:spLocks noGrp="1"/>
          </p:cNvSpPr>
          <p:nvPr>
            <p:ph type="title"/>
          </p:nvPr>
        </p:nvSpPr>
        <p:spPr>
          <a:xfrm>
            <a:off x="532081" y="1234193"/>
            <a:ext cx="4212913" cy="1104562"/>
          </a:xfrm>
        </p:spPr>
        <p:txBody>
          <a:bodyPr anchor="b">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Justification</a:t>
            </a:r>
          </a:p>
        </p:txBody>
      </p:sp>
      <p:sp>
        <p:nvSpPr>
          <p:cNvPr id="1033" name="sketch line">
            <a:extLst>
              <a:ext uri="{FF2B5EF4-FFF2-40B4-BE49-F238E27FC236}">
                <a16:creationId xmlns:a16="http://schemas.microsoft.com/office/drawing/2014/main" id="{DFE65194-99CC-B5DC-565B-E586FC69E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8310B5-E692-AF12-DEC4-98ECB4C4D8CB}"/>
              </a:ext>
            </a:extLst>
          </p:cNvPr>
          <p:cNvSpPr>
            <a:spLocks noGrp="1"/>
          </p:cNvSpPr>
          <p:nvPr>
            <p:ph idx="1"/>
          </p:nvPr>
        </p:nvSpPr>
        <p:spPr>
          <a:xfrm>
            <a:off x="602878" y="2592044"/>
            <a:ext cx="4339826" cy="3518257"/>
          </a:xfrm>
        </p:spPr>
        <p:txBody>
          <a:bodyPr anchor="t">
            <a:normAutofit/>
          </a:bodyPr>
          <a:lstStyle/>
          <a:p>
            <a:pPr marL="0" indent="0">
              <a:lnSpc>
                <a:spcPct val="100000"/>
              </a:lnSpc>
              <a:buNone/>
            </a:pPr>
            <a:r>
              <a:rPr lang="en-US" sz="3200" dirty="0">
                <a:effectLst>
                  <a:outerShdw blurRad="38100" dist="38100" dir="2700000" algn="tl">
                    <a:srgbClr val="000000">
                      <a:alpha val="43137"/>
                    </a:srgbClr>
                  </a:outerShdw>
                </a:effectLst>
                <a:latin typeface="Arial Nova Cond Light" panose="020B0306020202020204" pitchFamily="34" charset="0"/>
              </a:rPr>
              <a:t>Some have interpreted righteousness as a moral concept, instead of legal, but in opposition to that Paul connects righteousness with the ceremonial concept of propitiation.</a:t>
            </a:r>
          </a:p>
        </p:txBody>
      </p:sp>
      <p:pic>
        <p:nvPicPr>
          <p:cNvPr id="1026" name="Picture 2" descr="Expiation versus Propitiation of Sins – Orthodox Christian Theology">
            <a:extLst>
              <a:ext uri="{FF2B5EF4-FFF2-40B4-BE49-F238E27FC236}">
                <a16:creationId xmlns:a16="http://schemas.microsoft.com/office/drawing/2014/main" id="{912C6AAF-AA04-94F9-5BA4-8280111D6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54"/>
          <a:stretch/>
        </p:blipFill>
        <p:spPr bwMode="auto">
          <a:xfrm>
            <a:off x="5104856" y="1479219"/>
            <a:ext cx="6499510" cy="3883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654E3C-DAB5-EB90-22E3-27EEE2ED370B}"/>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5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3C5A0-3F8D-301E-4729-70E54708E9F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B637D11-63C3-BDB6-FB81-05B54E73EBC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E8CEF737-5DDF-6AA7-2DA6-B1C892699E6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86A5A8B7-70B5-3915-F9E7-36F5B7C0B21C}"/>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8F9ABBCE-FE39-52EA-2898-F21CB3453CC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Romans 3.23-25</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ABAF1D96-FB68-A03F-1AE7-8DDD2596178B}"/>
              </a:ext>
            </a:extLst>
          </p:cNvPr>
          <p:cNvSpPr txBox="1"/>
          <p:nvPr/>
        </p:nvSpPr>
        <p:spPr>
          <a:xfrm>
            <a:off x="3305041" y="833565"/>
            <a:ext cx="8238839" cy="3970318"/>
          </a:xfrm>
          <a:prstGeom prst="rect">
            <a:avLst/>
          </a:prstGeom>
          <a:noFill/>
        </p:spPr>
        <p:txBody>
          <a:bodyPr wrap="square">
            <a:spAutoFit/>
          </a:bodyPr>
          <a:lstStyle/>
          <a:p>
            <a:pPr marR="0" algn="l" rtl="0"/>
            <a:r>
              <a:rPr lang="en-US" sz="3600" dirty="0">
                <a:solidFill>
                  <a:schemeClr val="bg1"/>
                </a:solidFill>
                <a:latin typeface="Arial Nova Cond Light" panose="020B0306020202020204" pitchFamily="34" charset="0"/>
              </a:rPr>
              <a:t>All have sinned and fall short of the glory of God, and are </a:t>
            </a:r>
            <a:r>
              <a:rPr lang="en-US" sz="3600" u="sng" dirty="0">
                <a:solidFill>
                  <a:schemeClr val="bg1"/>
                </a:solidFill>
                <a:latin typeface="Arial Nova Cond Light" panose="020B0306020202020204" pitchFamily="34" charset="0"/>
              </a:rPr>
              <a:t>justified by his grace as a gift</a:t>
            </a:r>
            <a:r>
              <a:rPr lang="en-US" sz="3600" dirty="0">
                <a:solidFill>
                  <a:schemeClr val="bg1"/>
                </a:solidFill>
                <a:latin typeface="Arial Nova Cond Light" panose="020B0306020202020204" pitchFamily="34" charset="0"/>
              </a:rPr>
              <a:t>, through the redemption that is in Christ Jesus, whom God put forward as </a:t>
            </a:r>
            <a:r>
              <a:rPr lang="en-US" sz="3600" u="sng" dirty="0">
                <a:solidFill>
                  <a:schemeClr val="bg1"/>
                </a:solidFill>
                <a:latin typeface="Arial Nova Cond Light" panose="020B0306020202020204" pitchFamily="34" charset="0"/>
              </a:rPr>
              <a:t>a propitiation by his blood</a:t>
            </a:r>
            <a:r>
              <a:rPr lang="en-US" sz="3600" dirty="0">
                <a:solidFill>
                  <a:schemeClr val="bg1"/>
                </a:solidFill>
                <a:latin typeface="Arial Nova Cond Light" panose="020B0306020202020204" pitchFamily="34" charset="0"/>
              </a:rPr>
              <a:t>, to be received by faith. This was to show </a:t>
            </a:r>
            <a:r>
              <a:rPr lang="en-US" sz="3600" u="sng" dirty="0">
                <a:solidFill>
                  <a:schemeClr val="bg1"/>
                </a:solidFill>
                <a:latin typeface="Arial Nova Cond Light" panose="020B0306020202020204" pitchFamily="34" charset="0"/>
              </a:rPr>
              <a:t>God's righteousness</a:t>
            </a:r>
            <a:r>
              <a:rPr lang="en-US" sz="3600" dirty="0">
                <a:solidFill>
                  <a:schemeClr val="bg1"/>
                </a:solidFill>
                <a:latin typeface="Arial Nova Cond Light" panose="020B0306020202020204" pitchFamily="34" charset="0"/>
              </a:rPr>
              <a:t>, because in his divine forbearance, he had passed over former sins.</a:t>
            </a:r>
          </a:p>
        </p:txBody>
      </p:sp>
    </p:spTree>
    <p:extLst>
      <p:ext uri="{BB962C8B-B14F-4D97-AF65-F5344CB8AC3E}">
        <p14:creationId xmlns:p14="http://schemas.microsoft.com/office/powerpoint/2010/main" val="6409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E01E-4EC1-195D-76E3-802ACBA715C4}"/>
              </a:ext>
            </a:extLst>
          </p:cNvPr>
          <p:cNvSpPr>
            <a:spLocks noGrp="1"/>
          </p:cNvSpPr>
          <p:nvPr>
            <p:ph type="title"/>
          </p:nvPr>
        </p:nvSpPr>
        <p:spPr/>
        <p:txBody>
          <a:bodyPr>
            <a:normAutofit/>
          </a:bodyPr>
          <a:lstStyle/>
          <a:p>
            <a:pPr algn="ctr"/>
            <a:r>
              <a:rPr lang="en-US" sz="6000" b="1" u="sng"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Complex Meaning</a:t>
            </a:r>
          </a:p>
        </p:txBody>
      </p:sp>
      <p:sp>
        <p:nvSpPr>
          <p:cNvPr id="4" name="TextBox 3">
            <a:extLst>
              <a:ext uri="{FF2B5EF4-FFF2-40B4-BE49-F238E27FC236}">
                <a16:creationId xmlns:a16="http://schemas.microsoft.com/office/drawing/2014/main" id="{C040D971-3BE1-D1D9-82EE-4F852674A5FA}"/>
              </a:ext>
            </a:extLst>
          </p:cNvPr>
          <p:cNvSpPr txBox="1"/>
          <p:nvPr/>
        </p:nvSpPr>
        <p:spPr>
          <a:xfrm>
            <a:off x="496332" y="3039762"/>
            <a:ext cx="4794421" cy="1560427"/>
          </a:xfrm>
          <a:prstGeom prst="rect">
            <a:avLst/>
          </a:prstGeom>
          <a:noFill/>
        </p:spPr>
        <p:txBody>
          <a:bodyPr wrap="square" rtlCol="0">
            <a:spAutoFit/>
          </a:bodyPr>
          <a:lstStyle/>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Forensic</a:t>
            </a:r>
          </a:p>
          <a:p>
            <a:pPr algn="ctr">
              <a:lnSpc>
                <a:spcPct val="40000"/>
              </a:lnSpc>
            </a:pPr>
            <a:r>
              <a:rPr 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a:t>
            </a:r>
          </a:p>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Ceremonial</a:t>
            </a:r>
          </a:p>
        </p:txBody>
      </p:sp>
      <p:sp>
        <p:nvSpPr>
          <p:cNvPr id="5" name="TextBox 4">
            <a:extLst>
              <a:ext uri="{FF2B5EF4-FFF2-40B4-BE49-F238E27FC236}">
                <a16:creationId xmlns:a16="http://schemas.microsoft.com/office/drawing/2014/main" id="{8DFE41B9-A370-C6A3-B37F-78114C7A6DDD}"/>
              </a:ext>
            </a:extLst>
          </p:cNvPr>
          <p:cNvSpPr txBox="1"/>
          <p:nvPr/>
        </p:nvSpPr>
        <p:spPr>
          <a:xfrm>
            <a:off x="5434914" y="3039762"/>
            <a:ext cx="5525529" cy="1015663"/>
          </a:xfrm>
          <a:prstGeom prst="rect">
            <a:avLst/>
          </a:prstGeom>
          <a:noFill/>
        </p:spPr>
        <p:txBody>
          <a:bodyPr wrap="square" rtlCol="0">
            <a:spAutoFit/>
          </a:bodyPr>
          <a:lstStyle/>
          <a:p>
            <a:r>
              <a:rPr lang="en-US" sz="6000" b="1" dirty="0">
                <a:ln w="0"/>
                <a:solidFill>
                  <a:schemeClr val="accent1"/>
                </a:solidFill>
                <a:effectLst>
                  <a:outerShdw blurRad="38100" dist="25400" dir="5400000" algn="ctr" rotWithShape="0">
                    <a:srgbClr val="6E747A">
                      <a:alpha val="43000"/>
                    </a:srgbClr>
                  </a:outerShdw>
                </a:effectLst>
              </a:rPr>
              <a:t>= JUSTIFICATION</a:t>
            </a:r>
          </a:p>
        </p:txBody>
      </p:sp>
    </p:spTree>
    <p:extLst>
      <p:ext uri="{BB962C8B-B14F-4D97-AF65-F5344CB8AC3E}">
        <p14:creationId xmlns:p14="http://schemas.microsoft.com/office/powerpoint/2010/main" val="14192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108817"/>
          </a:xfrm>
          <a:prstGeom prst="rect">
            <a:avLst/>
          </a:prstGeom>
          <a:noFill/>
        </p:spPr>
        <p:txBody>
          <a:bodyPr wrap="square">
            <a:spAutoFit/>
          </a:bodyPr>
          <a:lstStyle/>
          <a:p>
            <a:pPr algn="l"/>
            <a:r>
              <a:rPr lang="en-US" sz="2900" dirty="0">
                <a:solidFill>
                  <a:schemeClr val="bg1"/>
                </a:solidFill>
                <a:latin typeface="Arial Nova Cond Light" panose="020B0306020202020204" pitchFamily="34" charset="0"/>
              </a:rPr>
              <a:t>Those whom God effectually calleth, he also freely justifies: not by infusing righteousness into them, but </a:t>
            </a:r>
            <a:r>
              <a:rPr lang="en-US" sz="2900" i="1" u="sng" dirty="0">
                <a:solidFill>
                  <a:schemeClr val="bg1"/>
                </a:solidFill>
                <a:latin typeface="Arial Nova Cond Light" panose="020B0306020202020204" pitchFamily="34" charset="0"/>
              </a:rPr>
              <a:t>by pardoning their sins, and by accounting and accepting their persons as righteous</a:t>
            </a:r>
            <a:r>
              <a:rPr lang="en-US" sz="2900" dirty="0">
                <a:solidFill>
                  <a:schemeClr val="bg1"/>
                </a:solidFill>
                <a:latin typeface="Arial Nova Cond Light" panose="020B0306020202020204" pitchFamily="34" charset="0"/>
              </a:rPr>
              <a:t>; not for anything wrought in them, or done by them, but for Christ’s sake alone; nor by imputing faith itself, the act of believing, or any other evangelical obedience to them, as their righteousness; but </a:t>
            </a:r>
            <a:r>
              <a:rPr lang="en-US" sz="2900" i="1" u="sng" dirty="0">
                <a:solidFill>
                  <a:schemeClr val="bg1"/>
                </a:solidFill>
                <a:latin typeface="Arial Nova Cond Light" panose="020B0306020202020204" pitchFamily="34" charset="0"/>
              </a:rPr>
              <a:t>by imputing the obedience and satisfaction of Christ unto them, they receiving and resting on him and his righteousness, by faith; which faith they have not of themselves</a:t>
            </a:r>
            <a:r>
              <a:rPr lang="en-US" sz="2900" i="1" dirty="0">
                <a:solidFill>
                  <a:schemeClr val="bg1"/>
                </a:solidFill>
                <a:latin typeface="Arial Nova Cond Light" panose="020B0306020202020204" pitchFamily="34" charset="0"/>
              </a:rPr>
              <a:t>, it is the gift of God</a:t>
            </a:r>
            <a:r>
              <a:rPr lang="en-US" sz="2900" dirty="0">
                <a:solidFill>
                  <a:schemeClr val="bg1"/>
                </a:solidFill>
                <a:latin typeface="Arial Nova Cond Light" panose="020B0306020202020204" pitchFamily="34" charset="0"/>
              </a:rPr>
              <a:t>.</a:t>
            </a:r>
          </a:p>
        </p:txBody>
      </p:sp>
    </p:spTree>
    <p:extLst>
      <p:ext uri="{BB962C8B-B14F-4D97-AF65-F5344CB8AC3E}">
        <p14:creationId xmlns:p14="http://schemas.microsoft.com/office/powerpoint/2010/main" val="260540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F3562798-630A-A113-7C29-D5F6A3C5E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54BD0-0D88-C90B-C79E-A900A62D6289}"/>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 is Justification?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cs typeface="Aharoni" panose="02010803020104030203" pitchFamily="2" charset="-79"/>
              </a:rPr>
              <a:t>(LCW Q.70)</a:t>
            </a:r>
          </a:p>
        </p:txBody>
      </p:sp>
      <p:sp>
        <p:nvSpPr>
          <p:cNvPr id="3" name="Content Placeholder 2">
            <a:extLst>
              <a:ext uri="{FF2B5EF4-FFF2-40B4-BE49-F238E27FC236}">
                <a16:creationId xmlns:a16="http://schemas.microsoft.com/office/drawing/2014/main" id="{07EAD282-DCA9-EC83-4600-8550EE0F0980}"/>
              </a:ext>
            </a:extLst>
          </p:cNvPr>
          <p:cNvSpPr>
            <a:spLocks noGrp="1"/>
          </p:cNvSpPr>
          <p:nvPr>
            <p:ph idx="1"/>
          </p:nvPr>
        </p:nvSpPr>
        <p:spPr>
          <a:xfrm>
            <a:off x="1161535" y="1825625"/>
            <a:ext cx="10192265" cy="4351338"/>
          </a:xfrm>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A. </a:t>
            </a: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Justification is an act of God’s free grace unto sinners, in which he pardons all their sins, accepts and accounts their persons righteous in his sight; not for anything wrought in them, or done by them, but only for the perfect obedience and full satisfaction of Christ, by God imputed to them, and received by faith alone.</a:t>
            </a:r>
          </a:p>
        </p:txBody>
      </p:sp>
    </p:spTree>
    <p:extLst>
      <p:ext uri="{BB962C8B-B14F-4D97-AF65-F5344CB8AC3E}">
        <p14:creationId xmlns:p14="http://schemas.microsoft.com/office/powerpoint/2010/main" val="34422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F6C-BB1A-4957-2F39-3BC087C97FD3}"/>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What is Justification?</a:t>
            </a:r>
          </a:p>
        </p:txBody>
      </p:sp>
      <p:sp>
        <p:nvSpPr>
          <p:cNvPr id="3" name="Content Placeholder 2">
            <a:extLst>
              <a:ext uri="{FF2B5EF4-FFF2-40B4-BE49-F238E27FC236}">
                <a16:creationId xmlns:a16="http://schemas.microsoft.com/office/drawing/2014/main" id="{4BD660E7-B1C7-C96B-7BEC-0853D3345BF5}"/>
              </a:ext>
            </a:extLst>
          </p:cNvPr>
          <p:cNvSpPr>
            <a:spLocks noGrp="1"/>
          </p:cNvSpPr>
          <p:nvPr>
            <p:ph idx="1"/>
          </p:nvPr>
        </p:nvSpPr>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is the act of God imputing Christ’s justice upon the regenerated elect.</a:t>
            </a:r>
          </a:p>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means their past, present, and future sins are forgiven. God treats them as righteous and will never bring their sins against them (Romans 3.21-31).</a:t>
            </a:r>
          </a:p>
        </p:txBody>
      </p:sp>
    </p:spTree>
    <p:extLst>
      <p:ext uri="{BB962C8B-B14F-4D97-AF65-F5344CB8AC3E}">
        <p14:creationId xmlns:p14="http://schemas.microsoft.com/office/powerpoint/2010/main" val="416094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10EF-0E16-1AF9-E3DA-29D772B318CA}"/>
              </a:ext>
            </a:extLst>
          </p:cNvPr>
          <p:cNvSpPr>
            <a:spLocks noGrp="1"/>
          </p:cNvSpPr>
          <p:nvPr>
            <p:ph type="title"/>
          </p:nvPr>
        </p:nvSpPr>
        <p:spPr/>
        <p:txBody>
          <a:bodyPr>
            <a:normAutofit fontScale="90000"/>
          </a:bodyPr>
          <a:lstStyle/>
          <a:p>
            <a:r>
              <a:rPr lang="en-US" sz="6000" b="1" dirty="0">
                <a:latin typeface="Arial Nova Cond" panose="020B0506020202020204" pitchFamily="34" charset="0"/>
              </a:rPr>
              <a:t>Canons of the Council of Trent </a:t>
            </a:r>
            <a:r>
              <a:rPr lang="en-US" sz="3600" b="1" dirty="0">
                <a:latin typeface="Arial Nova Cond" panose="020B0506020202020204" pitchFamily="34" charset="0"/>
              </a:rPr>
              <a:t>(1547-63)</a:t>
            </a:r>
            <a:endParaRPr lang="en-US" sz="54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7873A1DE-2113-F4A7-66CC-062957331671}"/>
              </a:ext>
            </a:extLst>
          </p:cNvPr>
          <p:cNvSpPr>
            <a:spLocks noGrp="1"/>
          </p:cNvSpPr>
          <p:nvPr>
            <p:ph idx="1"/>
          </p:nvPr>
        </p:nvSpPr>
        <p:spPr/>
        <p:txBody>
          <a:bodyPr>
            <a:normAutofit/>
          </a:bodyPr>
          <a:lstStyle/>
          <a:p>
            <a:pPr marL="0" indent="0">
              <a:buNone/>
            </a:pPr>
            <a:r>
              <a:rPr lang="en-US" sz="4000" b="1" dirty="0">
                <a:latin typeface="Arial Nova Cond Light" panose="020B0306020202020204" pitchFamily="34" charset="0"/>
              </a:rPr>
              <a:t>XVI. CANON IX. </a:t>
            </a:r>
            <a:r>
              <a:rPr lang="en-US" sz="4000" dirty="0">
                <a:latin typeface="Arial Nova Cond Light" panose="020B0306020202020204" pitchFamily="34" charset="0"/>
              </a:rPr>
              <a:t>If anyone shall say, that by faith alone the impious is justified; so as to mean that nothing else is required to co-operate in order unto the obtaining the grace of justification, and that it is not in any respect necessary that he be prepared and disposed by the movement of his own will; let him be anathema.</a:t>
            </a:r>
          </a:p>
        </p:txBody>
      </p:sp>
    </p:spTree>
    <p:extLst>
      <p:ext uri="{BB962C8B-B14F-4D97-AF65-F5344CB8AC3E}">
        <p14:creationId xmlns:p14="http://schemas.microsoft.com/office/powerpoint/2010/main" val="108096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6CA0-3665-C86B-B6C8-644A020AFE5C}"/>
              </a:ext>
            </a:extLst>
          </p:cNvPr>
          <p:cNvSpPr>
            <a:spLocks noGrp="1"/>
          </p:cNvSpPr>
          <p:nvPr>
            <p:ph type="title"/>
          </p:nvPr>
        </p:nvSpPr>
        <p:spPr/>
        <p:txBody>
          <a:bodyPr>
            <a:normAutofit/>
          </a:bodyPr>
          <a:lstStyle/>
          <a:p>
            <a:r>
              <a:rPr lang="en-US" sz="5400" b="1" dirty="0">
                <a:latin typeface="Arial Nova Cond" panose="020B0506020202020204" pitchFamily="34" charset="0"/>
              </a:rPr>
              <a:t>Canons of the Council of Trent </a:t>
            </a:r>
            <a:r>
              <a:rPr lang="en-US" sz="3200" b="1" dirty="0">
                <a:latin typeface="Arial Nova Cond" panose="020B0506020202020204" pitchFamily="34" charset="0"/>
              </a:rPr>
              <a:t>(1547-63)</a:t>
            </a:r>
            <a:endParaRPr lang="en-US" sz="5400" dirty="0"/>
          </a:p>
        </p:txBody>
      </p:sp>
      <p:sp>
        <p:nvSpPr>
          <p:cNvPr id="3" name="Content Placeholder 2">
            <a:extLst>
              <a:ext uri="{FF2B5EF4-FFF2-40B4-BE49-F238E27FC236}">
                <a16:creationId xmlns:a16="http://schemas.microsoft.com/office/drawing/2014/main" id="{121D4550-9FC6-A93F-AC11-A7F939732E79}"/>
              </a:ext>
            </a:extLst>
          </p:cNvPr>
          <p:cNvSpPr>
            <a:spLocks noGrp="1"/>
          </p:cNvSpPr>
          <p:nvPr>
            <p:ph idx="1"/>
          </p:nvPr>
        </p:nvSpPr>
        <p:spPr/>
        <p:txBody>
          <a:bodyPr>
            <a:normAutofit/>
          </a:bodyPr>
          <a:lstStyle/>
          <a:p>
            <a:pPr marL="0" indent="0">
              <a:buNone/>
            </a:pPr>
            <a:r>
              <a:rPr lang="en-US" sz="4000" b="1" dirty="0">
                <a:latin typeface="Arial Nova Cond Light" panose="020B0306020202020204" pitchFamily="34" charset="0"/>
              </a:rPr>
              <a:t>XVI. CANON XXIV. </a:t>
            </a:r>
            <a:r>
              <a:rPr lang="en-US" sz="4000" dirty="0">
                <a:latin typeface="Arial Nova Cond Light" panose="020B0306020202020204" pitchFamily="34" charset="0"/>
              </a:rPr>
              <a:t>If anyone shall say, that the justice received is not preserved, and also increased in the sight of God through good works; but that the said works are merely the fruits and signs of justification received, but not a cause of the increase thereof; let him be anathema.</a:t>
            </a:r>
          </a:p>
        </p:txBody>
      </p:sp>
    </p:spTree>
    <p:extLst>
      <p:ext uri="{BB962C8B-B14F-4D97-AF65-F5344CB8AC3E}">
        <p14:creationId xmlns:p14="http://schemas.microsoft.com/office/powerpoint/2010/main" val="228240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9"/>
        <p:cNvGrpSpPr/>
        <p:nvPr/>
      </p:nvGrpSpPr>
      <p:grpSpPr>
        <a:xfrm>
          <a:off x="0" y="0"/>
          <a:ext cx="0" cy="0"/>
          <a:chOff x="0" y="0"/>
          <a:chExt cx="0" cy="0"/>
        </a:xfrm>
      </p:grpSpPr>
      <p:sp>
        <p:nvSpPr>
          <p:cNvPr id="750" name="Google Shape;750;g229da1ef26d_0_6"/>
          <p:cNvSpPr txBox="1"/>
          <p:nvPr/>
        </p:nvSpPr>
        <p:spPr>
          <a:xfrm>
            <a:off x="72572" y="357188"/>
            <a:ext cx="12119600" cy="6247600"/>
          </a:xfrm>
          <a:prstGeom prst="rect">
            <a:avLst/>
          </a:prstGeom>
          <a:noFill/>
          <a:ln>
            <a:noFill/>
          </a:ln>
        </p:spPr>
        <p:txBody>
          <a:bodyPr spcFirstLastPara="1" wrap="square" lIns="108867" tIns="54433" rIns="108867" bIns="54433"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200" b="1" kern="0">
                <a:solidFill>
                  <a:srgbClr val="FFFFFF"/>
                </a:solidFill>
                <a:latin typeface="Times New Roman"/>
                <a:ea typeface="Times New Roman"/>
                <a:cs typeface="Times New Roman"/>
                <a:sym typeface="Times New Roman"/>
              </a:rPr>
              <a:t>Before the Throne of God Above</a:t>
            </a:r>
            <a:endParaRPr sz="1333" kern="0">
              <a:solidFill>
                <a:srgbClr val="000000"/>
              </a:solidFill>
              <a:latin typeface="Arial"/>
              <a:cs typeface="Arial"/>
              <a:sym typeface="Arial"/>
            </a:endParaRPr>
          </a:p>
          <a:p>
            <a:pPr algn="ctr" defTabSz="1219170">
              <a:spcBef>
                <a:spcPts val="2533"/>
              </a:spcBef>
              <a:buClr>
                <a:srgbClr val="000000"/>
              </a:buClr>
            </a:pP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CCLI #50180610</a:t>
            </a:r>
            <a:endParaRPr sz="1333" kern="0">
              <a:solidFill>
                <a:srgbClr val="000000"/>
              </a:solidFill>
              <a:latin typeface="Arial"/>
              <a:cs typeface="Arial"/>
              <a:sym typeface="Arial"/>
            </a:endParaRPr>
          </a:p>
          <a:p>
            <a:pPr defTabSz="1219170">
              <a:buClr>
                <a:srgbClr val="000000"/>
              </a:buClr>
            </a:pPr>
            <a:r>
              <a:rPr lang="en" sz="1867" b="1" kern="0">
                <a:solidFill>
                  <a:srgbClr val="FFFFFF"/>
                </a:solidFill>
                <a:latin typeface="Times New Roman"/>
                <a:ea typeface="Times New Roman"/>
                <a:cs typeface="Times New Roman"/>
                <a:sym typeface="Times New Roman"/>
              </a:rPr>
              <a:t>Text:  Charitie Lees Bancroft, Vikki Cook</a:t>
            </a:r>
            <a:endParaRPr sz="1333" kern="0">
              <a:solidFill>
                <a:srgbClr val="000000"/>
              </a:solidFill>
              <a:latin typeface="Arial"/>
              <a:cs typeface="Arial"/>
              <a:sym typeface="Arial"/>
            </a:endParaRPr>
          </a:p>
          <a:p>
            <a:pPr defTabSz="1219170">
              <a:buClr>
                <a:srgbClr val="000000"/>
              </a:buClr>
            </a:pPr>
            <a:r>
              <a:rPr lang="en" sz="1867" b="1" kern="0">
                <a:solidFill>
                  <a:srgbClr val="FFFFFF"/>
                </a:solidFill>
                <a:latin typeface="Times New Roman"/>
                <a:ea typeface="Times New Roman"/>
                <a:cs typeface="Times New Roman"/>
                <a:sym typeface="Times New Roman"/>
              </a:rPr>
              <a:t>Music: Charitie Lees Bancroft, Vikki Cook, ©PDI Worship, ©1997 Sovereign Grace Worship (ASCAP)</a:t>
            </a:r>
            <a:endParaRPr sz="1333" kern="0">
              <a:solidFill>
                <a:srgbClr val="000000"/>
              </a:solidFill>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A3E3-922F-7E94-3195-7028FA3F0442}"/>
              </a:ext>
            </a:extLst>
          </p:cNvPr>
          <p:cNvSpPr>
            <a:spLocks noGrp="1"/>
          </p:cNvSpPr>
          <p:nvPr>
            <p:ph type="title"/>
          </p:nvPr>
        </p:nvSpPr>
        <p:spPr>
          <a:xfrm>
            <a:off x="838200" y="365125"/>
            <a:ext cx="8095735" cy="2328648"/>
          </a:xfrm>
        </p:spPr>
        <p:txBody>
          <a:bodyPr>
            <a:noAutofit/>
          </a:bodyPr>
          <a:lstStyle/>
          <a:p>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Medieval Concept Preserved in Trent</a:t>
            </a:r>
          </a:p>
        </p:txBody>
      </p:sp>
      <p:sp>
        <p:nvSpPr>
          <p:cNvPr id="3" name="Content Placeholder 2">
            <a:extLst>
              <a:ext uri="{FF2B5EF4-FFF2-40B4-BE49-F238E27FC236}">
                <a16:creationId xmlns:a16="http://schemas.microsoft.com/office/drawing/2014/main" id="{2CBF2F87-EDC0-7568-9EFA-6B13B7EBBBBA}"/>
              </a:ext>
            </a:extLst>
          </p:cNvPr>
          <p:cNvSpPr>
            <a:spLocks noGrp="1"/>
          </p:cNvSpPr>
          <p:nvPr>
            <p:ph idx="1"/>
          </p:nvPr>
        </p:nvSpPr>
        <p:spPr>
          <a:xfrm>
            <a:off x="838200" y="2693773"/>
            <a:ext cx="10515600" cy="3483190"/>
          </a:xfrm>
        </p:spPr>
        <p:txBody>
          <a:bodyPr>
            <a:normAutofit/>
          </a:bodyPr>
          <a:lstStyle/>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Justification is the basis of forgiveness of sins.</a:t>
            </a:r>
          </a:p>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It is infused making the sinner righteous (virtuous).</a:t>
            </a:r>
          </a:p>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It works with merit to be increased.</a:t>
            </a:r>
          </a:p>
        </p:txBody>
      </p:sp>
    </p:spTree>
    <p:extLst>
      <p:ext uri="{BB962C8B-B14F-4D97-AF65-F5344CB8AC3E}">
        <p14:creationId xmlns:p14="http://schemas.microsoft.com/office/powerpoint/2010/main" val="59573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2CE4C27F-D135-D6E5-C35C-4FBC668A2D9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3FD17BA-8CF3-8ECF-34A6-6C3545882FF1}"/>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BD5A8ADC-29C7-684E-526B-A06E5791278F}"/>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42A954A-8A13-AF13-3D96-5AA7ECC981EC}"/>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a:extLst>
              <a:ext uri="{FF2B5EF4-FFF2-40B4-BE49-F238E27FC236}">
                <a16:creationId xmlns:a16="http://schemas.microsoft.com/office/drawing/2014/main" id="{8139AE72-60CE-A7FA-F654-972DCD474B62}"/>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1800493-E9C5-4527-CB29-BAA2F348BBFB}"/>
              </a:ext>
            </a:extLst>
          </p:cNvPr>
          <p:cNvSpPr txBox="1"/>
          <p:nvPr/>
        </p:nvSpPr>
        <p:spPr>
          <a:xfrm>
            <a:off x="2647435" y="1936981"/>
            <a:ext cx="871565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Faith, thus receiving and resting on Christ and his righteousness, is the alone instrument of justification: yet is it not alone in the person justified, but is ever accompanied with all other saving graces, and is no dead faith, but worketh by love.</a:t>
            </a:r>
          </a:p>
        </p:txBody>
      </p:sp>
    </p:spTree>
    <p:extLst>
      <p:ext uri="{BB962C8B-B14F-4D97-AF65-F5344CB8AC3E}">
        <p14:creationId xmlns:p14="http://schemas.microsoft.com/office/powerpoint/2010/main" val="343624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AA4100E-ACEA-2A1D-66B0-F74FADBE0B1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1CEE4EC-DC45-75F5-2186-934A23961BC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8C158572-604C-3C35-F119-AC9EEB7CEC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2B394E-F20D-5726-F680-C761D19C4C26}"/>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C9CEE3E9-E523-6393-8D3E-A98D204EB35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6A654E-33B2-2628-1639-B5AEFB3381BB}"/>
              </a:ext>
            </a:extLst>
          </p:cNvPr>
          <p:cNvSpPr txBox="1"/>
          <p:nvPr/>
        </p:nvSpPr>
        <p:spPr>
          <a:xfrm>
            <a:off x="2647435" y="1936981"/>
            <a:ext cx="8715658"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spc="-20" dirty="0">
                <a:solidFill>
                  <a:schemeClr val="bg1"/>
                </a:solidFill>
                <a:latin typeface="Arial Nova Cond Light" panose="020B0306020202020204" pitchFamily="34" charset="0"/>
              </a:rPr>
              <a:t>Christ, by his obedience and death, did fully discharge the debt of all those that are thus justified, and did make a proper, real, and full satisfaction to his Father’s justice in their behalf. Yet, inasmuch as the Father gave him for them; and his obedience and satisfaction accepted in their stead; and both, freely, not for anything in them; their justification is only of free grace; that both the exact justice and rich grace of God might be glorified in the justification of sinners.</a:t>
            </a:r>
          </a:p>
        </p:txBody>
      </p:sp>
    </p:spTree>
    <p:extLst>
      <p:ext uri="{BB962C8B-B14F-4D97-AF65-F5344CB8AC3E}">
        <p14:creationId xmlns:p14="http://schemas.microsoft.com/office/powerpoint/2010/main" val="229049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FF2EB58-B8C8-809F-5E86-3C38EBA3E95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0343FEE-0FA3-CE9E-B7C6-32C020302878}"/>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01CF171B-A693-DBDA-E2E0-31B2F75E19D4}"/>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014FCFA-FCA4-6689-6BBC-42C3A5F765DD}"/>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a:extLst>
              <a:ext uri="{FF2B5EF4-FFF2-40B4-BE49-F238E27FC236}">
                <a16:creationId xmlns:a16="http://schemas.microsoft.com/office/drawing/2014/main" id="{47718D35-A5DD-BB66-9ED8-A7D7C43DAEE7}"/>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BC609C2-E2C3-8AB3-DC2D-02B2151E1CE3}"/>
              </a:ext>
            </a:extLst>
          </p:cNvPr>
          <p:cNvSpPr txBox="1"/>
          <p:nvPr/>
        </p:nvSpPr>
        <p:spPr>
          <a:xfrm>
            <a:off x="2647435" y="1936981"/>
            <a:ext cx="8715658" cy="3416320"/>
          </a:xfrm>
          <a:prstGeom prst="rect">
            <a:avLst/>
          </a:prstGeom>
          <a:noFill/>
        </p:spPr>
        <p:txBody>
          <a:bodyPr wrap="square">
            <a:spAutoFit/>
          </a:bodyPr>
          <a:lstStyle/>
          <a:p>
            <a:r>
              <a:rPr lang="en-US" sz="3600" dirty="0">
                <a:solidFill>
                  <a:schemeClr val="bg1"/>
                </a:solidFill>
                <a:latin typeface="Arial Nova Cond Light" panose="020B0306020202020204" pitchFamily="34" charset="0"/>
              </a:rPr>
              <a:t>God did, from all eternity, decree to justify all the elect, and Christ did, in the fullness of time, die for their sins, and rise again for their justification: nevertheless, they are not justified, until the Holy Spirit doth, in due time, actually apply Christ unto them.</a:t>
            </a:r>
          </a:p>
        </p:txBody>
      </p:sp>
    </p:spTree>
    <p:extLst>
      <p:ext uri="{BB962C8B-B14F-4D97-AF65-F5344CB8AC3E}">
        <p14:creationId xmlns:p14="http://schemas.microsoft.com/office/powerpoint/2010/main" val="427713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4504E00-02C3-1BEB-A319-87A5A817562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590B92C-D8CE-2878-FA0B-E3E9E55B09B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17A21FC5-956A-6489-D853-CF37D25EC7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9108777A-2D1C-7321-9F91-1F920CE69AFE}"/>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5</a:t>
            </a:r>
          </a:p>
        </p:txBody>
      </p:sp>
      <p:sp>
        <p:nvSpPr>
          <p:cNvPr id="5" name="Retângulo 4">
            <a:extLst>
              <a:ext uri="{FF2B5EF4-FFF2-40B4-BE49-F238E27FC236}">
                <a16:creationId xmlns:a16="http://schemas.microsoft.com/office/drawing/2014/main" id="{0209C14A-5BFC-F8A4-4612-600EA032A63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22E627-AB58-FCB1-AD00-C57F0AC3BD42}"/>
              </a:ext>
            </a:extLst>
          </p:cNvPr>
          <p:cNvSpPr txBox="1"/>
          <p:nvPr/>
        </p:nvSpPr>
        <p:spPr>
          <a:xfrm>
            <a:off x="2647435" y="1936981"/>
            <a:ext cx="871565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God doth continue to forgive the sins of those that are justified; and, although they can never fall from the state of justification, yet they may, by their sins, fall under God’s fatherly displeasure, and not have the light of his countenance restored unto them, until they humble themselves, confess their sins, beg pardon, and renew their faith and repentance.</a:t>
            </a:r>
          </a:p>
        </p:txBody>
      </p:sp>
    </p:spTree>
    <p:extLst>
      <p:ext uri="{BB962C8B-B14F-4D97-AF65-F5344CB8AC3E}">
        <p14:creationId xmlns:p14="http://schemas.microsoft.com/office/powerpoint/2010/main" val="3086502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0E0D625-AE57-2553-FD3D-F295ECDB187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D6F7AD4-390F-4DB0-3E40-45FADED98900}"/>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496F4C85-95A6-AE95-E84D-DB4AA2886235}"/>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3BF0D6F-ABDC-BE82-6A15-143030E30D0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6</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a:extLst>
              <a:ext uri="{FF2B5EF4-FFF2-40B4-BE49-F238E27FC236}">
                <a16:creationId xmlns:a16="http://schemas.microsoft.com/office/drawing/2014/main" id="{C2EF46AC-BE29-D55A-A6DB-915C15D4375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65467-2B46-C162-9E8A-7E1571FC87D0}"/>
              </a:ext>
            </a:extLst>
          </p:cNvPr>
          <p:cNvSpPr txBox="1"/>
          <p:nvPr/>
        </p:nvSpPr>
        <p:spPr>
          <a:xfrm>
            <a:off x="2647435" y="1936981"/>
            <a:ext cx="871565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The justification of believers under the old testament was, in all these respects, one and the same with the justification of believers under the new testament.</a:t>
            </a:r>
          </a:p>
        </p:txBody>
      </p:sp>
    </p:spTree>
    <p:extLst>
      <p:ext uri="{BB962C8B-B14F-4D97-AF65-F5344CB8AC3E}">
        <p14:creationId xmlns:p14="http://schemas.microsoft.com/office/powerpoint/2010/main" val="240024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352C-8F9A-A3A7-34E8-F38FD3DE95C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775F470-C643-015B-85B7-892717BF573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79C090F-5C97-8900-B3BC-E9388F2956C8}"/>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A7817742-7ECC-BD6A-D7DF-861EDBC6F97F}"/>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white"/>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3EA163A8-27C6-5CCA-CC2A-7BBDCD7242F0}"/>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DBB3F21F-D2C2-744E-1968-7F4C6CAB745C}"/>
              </a:ext>
            </a:extLst>
          </p:cNvPr>
          <p:cNvSpPr txBox="1"/>
          <p:nvPr/>
        </p:nvSpPr>
        <p:spPr>
          <a:xfrm>
            <a:off x="3550811" y="932823"/>
            <a:ext cx="7804525" cy="2554545"/>
          </a:xfrm>
          <a:prstGeom prst="rect">
            <a:avLst/>
          </a:prstGeom>
          <a:noFill/>
        </p:spPr>
        <p:txBody>
          <a:bodyPr wrap="square">
            <a:spAutoFit/>
          </a:bodyPr>
          <a:lstStyle/>
          <a:p>
            <a:r>
              <a:rPr lang="en-US" sz="4000" dirty="0">
                <a:solidFill>
                  <a:schemeClr val="bg1"/>
                </a:solidFill>
                <a:latin typeface="Arial Nova Cond Light" panose="020B0306020202020204" pitchFamily="34" charset="0"/>
              </a:rPr>
              <a:t>And those whom he predestined he also called, and those whom he called he also justified, and those whom he justified he also glorified. </a:t>
            </a:r>
          </a:p>
        </p:txBody>
      </p:sp>
    </p:spTree>
    <p:extLst>
      <p:ext uri="{BB962C8B-B14F-4D97-AF65-F5344CB8AC3E}">
        <p14:creationId xmlns:p14="http://schemas.microsoft.com/office/powerpoint/2010/main" val="23043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B23B-118C-8D87-2885-AAD43816443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793003A-B9E4-2B17-BFAA-45610B82BDDA}"/>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F82B8348-924D-31B6-61EA-76444711C0E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D997FDC-5DA0-3E9D-429D-894900ECB5AC}"/>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BF62262E-C044-B76E-4F27-2091341555F2}"/>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8750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DF70-C800-A4F1-E825-36DE3979312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97C2C7C-CB97-8146-9C68-A2DBB8F2A204}"/>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8B89B41A-0552-C204-B515-0FCD90A12F3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F656ED9B-354C-6661-4C71-313F8B06FA8D}"/>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9EBF3C81-8460-40EC-927E-93C4B877C105}"/>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92567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D201-3C2E-80F4-84B2-FFD0D168650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4DF37BD-ECE8-F5B5-C191-DEEF8B83D560}"/>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EF6BE13-796B-5B92-517C-AE532657D89C}"/>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5CCE838-ACDF-7C61-EE30-E7CEFF647483}"/>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28E08487-8A89-4C10-B03F-883E6FD106F3}"/>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9264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4"/>
        <p:cNvGrpSpPr/>
        <p:nvPr/>
      </p:nvGrpSpPr>
      <p:grpSpPr>
        <a:xfrm>
          <a:off x="0" y="0"/>
          <a:ext cx="0" cy="0"/>
          <a:chOff x="0" y="0"/>
          <a:chExt cx="0" cy="0"/>
        </a:xfrm>
      </p:grpSpPr>
      <p:sp>
        <p:nvSpPr>
          <p:cNvPr id="755" name="Google Shape;755;g229da1ef26d_0_11"/>
          <p:cNvSpPr txBox="1"/>
          <p:nvPr/>
        </p:nvSpPr>
        <p:spPr>
          <a:xfrm>
            <a:off x="0" y="214312"/>
            <a:ext cx="11758000" cy="6247600"/>
          </a:xfrm>
          <a:prstGeom prst="rect">
            <a:avLst/>
          </a:prstGeom>
          <a:noFill/>
          <a:ln>
            <a:noFill/>
          </a:ln>
        </p:spPr>
        <p:txBody>
          <a:bodyPr spcFirstLastPara="1" wrap="square" lIns="108767" tIns="54367" rIns="108767" bIns="54367"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Before the throne of God above,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I have a strong and perfect plea,</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A great High Priest whose name is “Love,”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Who ever lives and pleads for me.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My name is graven on His hands,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name is written on His heart;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I know that while in heav’n He stands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no tongue can bid me thence depart,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no tongue can bid me thence depart.</a:t>
            </a:r>
            <a:endParaRPr sz="1333" kern="0">
              <a:solidFill>
                <a:srgbClr val="000000"/>
              </a:solidFill>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360C-7043-181D-942C-2BEF6DB8439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CD59E09A-2BA0-5D29-AEEE-1725932FA274}"/>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E5D0BCB-61AB-4E35-C217-E2F5DC21C5E3}"/>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B89D7969-4358-2BA2-03B8-73A1DD81F471}"/>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19A5D20B-063A-00F6-9DC8-3D64C7F9B7F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6456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9"/>
        <p:cNvGrpSpPr/>
        <p:nvPr/>
      </p:nvGrpSpPr>
      <p:grpSpPr>
        <a:xfrm>
          <a:off x="0" y="0"/>
          <a:ext cx="0" cy="0"/>
          <a:chOff x="0" y="0"/>
          <a:chExt cx="0" cy="0"/>
        </a:xfrm>
      </p:grpSpPr>
      <p:sp>
        <p:nvSpPr>
          <p:cNvPr id="760" name="Google Shape;760;g229da1ef26d_0_15"/>
          <p:cNvSpPr txBox="1"/>
          <p:nvPr/>
        </p:nvSpPr>
        <p:spPr>
          <a:xfrm>
            <a:off x="0" y="214312"/>
            <a:ext cx="11758000" cy="6247600"/>
          </a:xfrm>
          <a:prstGeom prst="rect">
            <a:avLst/>
          </a:prstGeom>
          <a:noFill/>
          <a:ln>
            <a:noFill/>
          </a:ln>
        </p:spPr>
        <p:txBody>
          <a:bodyPr spcFirstLastPara="1" wrap="square" lIns="108767" tIns="54367" rIns="108767" bIns="54367"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When Satan tempts me to despair,</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and tells me of the guilt within,</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upward I look and see Him there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Who made an end to all my sin.</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Because the sinless Savior died,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sinful soul is counted free;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For God, the Just, is satisfied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to look on Him and pardon me,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to look on Him and pardon me.</a:t>
            </a:r>
            <a:endParaRPr sz="1333"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4"/>
        <p:cNvGrpSpPr/>
        <p:nvPr/>
      </p:nvGrpSpPr>
      <p:grpSpPr>
        <a:xfrm>
          <a:off x="0" y="0"/>
          <a:ext cx="0" cy="0"/>
          <a:chOff x="0" y="0"/>
          <a:chExt cx="0" cy="0"/>
        </a:xfrm>
      </p:grpSpPr>
      <p:sp>
        <p:nvSpPr>
          <p:cNvPr id="765" name="Google Shape;765;g229da1ef26d_0_19"/>
          <p:cNvSpPr txBox="1"/>
          <p:nvPr/>
        </p:nvSpPr>
        <p:spPr>
          <a:xfrm>
            <a:off x="0" y="214312"/>
            <a:ext cx="11758000" cy="6247600"/>
          </a:xfrm>
          <a:prstGeom prst="rect">
            <a:avLst/>
          </a:prstGeom>
          <a:noFill/>
          <a:ln>
            <a:noFill/>
          </a:ln>
        </p:spPr>
        <p:txBody>
          <a:bodyPr spcFirstLastPara="1" wrap="square" lIns="108767" tIns="54367" rIns="108767" bIns="54367"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Behold him there! The risen Lamb,</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perfect, spotless Righteousness,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The great unchangeable I </a:t>
            </a:r>
            <a:r>
              <a:rPr lang="en" sz="4267" kern="0" cap="small">
                <a:solidFill>
                  <a:srgbClr val="FFFFFF"/>
                </a:solidFill>
                <a:latin typeface="Times New Roman"/>
                <a:ea typeface="Times New Roman"/>
                <a:cs typeface="Times New Roman"/>
                <a:sym typeface="Times New Roman"/>
              </a:rPr>
              <a:t>am</a:t>
            </a:r>
            <a:r>
              <a:rPr lang="en" sz="4267" kern="0">
                <a:solidFill>
                  <a:srgbClr val="FFFFFF"/>
                </a:solidFill>
                <a:latin typeface="Times New Roman"/>
                <a:ea typeface="Times New Roman"/>
                <a:cs typeface="Times New Roman"/>
                <a:sym typeface="Times New Roman"/>
              </a:rPr>
              <a: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the king of glory and of grace!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One with Himself I cannot die,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soul is purchased with His blood;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My life is hid with Christ on high,</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1333" kern="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0"/>
        <p:cNvGrpSpPr/>
        <p:nvPr/>
      </p:nvGrpSpPr>
      <p:grpSpPr>
        <a:xfrm>
          <a:off x="0" y="0"/>
          <a:ext cx="0" cy="0"/>
          <a:chOff x="0" y="0"/>
          <a:chExt cx="0" cy="0"/>
        </a:xfrm>
      </p:grpSpPr>
      <p:sp>
        <p:nvSpPr>
          <p:cNvPr id="771" name="Google Shape;771;g229da1ef26d_0_23"/>
          <p:cNvSpPr/>
          <p:nvPr/>
        </p:nvSpPr>
        <p:spPr>
          <a:xfrm>
            <a:off x="0" y="214312"/>
            <a:ext cx="12192000" cy="5929200"/>
          </a:xfrm>
          <a:prstGeom prst="rect">
            <a:avLst/>
          </a:prstGeom>
          <a:noFill/>
          <a:ln>
            <a:noFill/>
          </a:ln>
        </p:spPr>
        <p:txBody>
          <a:bodyPr spcFirstLastPara="1" wrap="square" lIns="86633" tIns="43300" rIns="86633" bIns="433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I bow before the cross of Christ</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	and marvel at this love divine—</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God's perfect Son was sacrificed</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	to make me righteous in God's eyes.</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This river's depths I cannot know</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	but I can glory in its flood.</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The Lord Most High has bowed down low</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	and poured on me His glorious love,</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	and poured on me His glorious love.</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98356" y="1889148"/>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A87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668DF-2C9F-1882-8DC1-A07483111828}"/>
              </a:ext>
            </a:extLst>
          </p:cNvPr>
          <p:cNvSpPr>
            <a:spLocks noGrp="1"/>
          </p:cNvSpPr>
          <p:nvPr>
            <p:ph idx="1"/>
          </p:nvPr>
        </p:nvSpPr>
        <p:spPr>
          <a:xfrm>
            <a:off x="838200" y="1825625"/>
            <a:ext cx="4784124" cy="4351338"/>
          </a:xfrm>
        </p:spPr>
        <p:txBody>
          <a:bodyPr>
            <a:normAutofit fontScale="92500"/>
          </a:bodyPr>
          <a:lstStyle/>
          <a:p>
            <a:pPr marL="0" indent="0">
              <a:buNone/>
            </a:pPr>
            <a:r>
              <a:rPr lang="en-US" sz="4000" dirty="0">
                <a:latin typeface="Arial Nova Cond Light" panose="020B0306020202020204" pitchFamily="34" charset="0"/>
              </a:rPr>
              <a:t>Conversion (effectual calling) is the consequence of regeneration. The new birth is operated and confirmed by faith and repentance. All of those effectually called are justified.</a:t>
            </a:r>
          </a:p>
        </p:txBody>
      </p:sp>
      <p:pic>
        <p:nvPicPr>
          <p:cNvPr id="5122" name="Picture 2" descr="Continuous Line Art Drawing of a Loving Couple Walking and Holding Hands |  Premium AI-generated image">
            <a:extLst>
              <a:ext uri="{FF2B5EF4-FFF2-40B4-BE49-F238E27FC236}">
                <a16:creationId xmlns:a16="http://schemas.microsoft.com/office/drawing/2014/main" id="{8B5FC0D2-230A-A848-0E23-365C2342801F}"/>
              </a:ext>
            </a:extLst>
          </p:cNvPr>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324" y="53022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2DF2A8-C033-CA1F-DE6E-22B6795C1790}"/>
              </a:ext>
            </a:extLst>
          </p:cNvPr>
          <p:cNvSpPr txBox="1"/>
          <p:nvPr/>
        </p:nvSpPr>
        <p:spPr>
          <a:xfrm>
            <a:off x="7634287" y="2483644"/>
            <a:ext cx="826294" cy="230832"/>
          </a:xfrm>
          <a:prstGeom prst="rect">
            <a:avLst/>
          </a:prstGeom>
          <a:noFill/>
        </p:spPr>
        <p:txBody>
          <a:bodyPr wrap="square" rtlCol="0">
            <a:spAutoFit/>
          </a:bodyPr>
          <a:lstStyle/>
          <a:p>
            <a:r>
              <a:rPr lang="en-US" sz="900" b="1" dirty="0">
                <a:solidFill>
                  <a:srgbClr val="C00000"/>
                </a:solidFill>
                <a:effectLst>
                  <a:outerShdw blurRad="38100" dist="38100" dir="2700000" algn="tl">
                    <a:srgbClr val="000000">
                      <a:alpha val="43137"/>
                    </a:srgbClr>
                  </a:outerShdw>
                </a:effectLst>
              </a:rPr>
              <a:t>REPENTANCE</a:t>
            </a:r>
          </a:p>
        </p:txBody>
      </p:sp>
      <p:sp>
        <p:nvSpPr>
          <p:cNvPr id="6" name="TextBox 5">
            <a:extLst>
              <a:ext uri="{FF2B5EF4-FFF2-40B4-BE49-F238E27FC236}">
                <a16:creationId xmlns:a16="http://schemas.microsoft.com/office/drawing/2014/main" id="{3EA8CB9F-A94A-7997-D205-02BC88E4CFC8}"/>
              </a:ext>
            </a:extLst>
          </p:cNvPr>
          <p:cNvSpPr txBox="1"/>
          <p:nvPr/>
        </p:nvSpPr>
        <p:spPr>
          <a:xfrm>
            <a:off x="8775701" y="2869406"/>
            <a:ext cx="501650" cy="276999"/>
          </a:xfrm>
          <a:prstGeom prst="rect">
            <a:avLst/>
          </a:prstGeom>
          <a:noFill/>
        </p:spPr>
        <p:txBody>
          <a:bodyPr wrap="square" rtlCol="0">
            <a:spAutoFit/>
          </a:bodyPr>
          <a:lstStyle/>
          <a:p>
            <a:r>
              <a:rPr lang="en-US" sz="1200" b="1" dirty="0">
                <a:solidFill>
                  <a:srgbClr val="C00000"/>
                </a:solidFill>
                <a:effectLst>
                  <a:outerShdw blurRad="38100" dist="38100" dir="2700000" algn="tl">
                    <a:srgbClr val="000000">
                      <a:alpha val="43137"/>
                    </a:srgbClr>
                  </a:outerShdw>
                </a:effectLst>
              </a:rPr>
              <a:t>Faith</a:t>
            </a:r>
          </a:p>
        </p:txBody>
      </p:sp>
      <p:sp>
        <p:nvSpPr>
          <p:cNvPr id="2" name="Title 1">
            <a:extLst>
              <a:ext uri="{FF2B5EF4-FFF2-40B4-BE49-F238E27FC236}">
                <a16:creationId xmlns:a16="http://schemas.microsoft.com/office/drawing/2014/main" id="{927EEA58-CE18-0F4B-67AC-B0D242039E88}"/>
              </a:ext>
            </a:extLst>
          </p:cNvPr>
          <p:cNvSpPr>
            <a:spLocks noGrp="1"/>
          </p:cNvSpPr>
          <p:nvPr>
            <p:ph type="title"/>
          </p:nvPr>
        </p:nvSpPr>
        <p:spPr>
          <a:xfrm>
            <a:off x="838200" y="365125"/>
            <a:ext cx="5809735" cy="1325563"/>
          </a:xfrm>
        </p:spPr>
        <p:txBody>
          <a:bodyPr>
            <a:normAutofit/>
          </a:bodyPr>
          <a:lstStyle/>
          <a:p>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CONVERSION</a:t>
            </a:r>
          </a:p>
        </p:txBody>
      </p:sp>
    </p:spTree>
    <p:extLst>
      <p:ext uri="{BB962C8B-B14F-4D97-AF65-F5344CB8AC3E}">
        <p14:creationId xmlns:p14="http://schemas.microsoft.com/office/powerpoint/2010/main" val="1659448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2725</TotalTime>
  <Words>1440</Words>
  <Application>Microsoft Office PowerPoint</Application>
  <PresentationFormat>Widescreen</PresentationFormat>
  <Paragraphs>137</Paragraphs>
  <Slides>30</Slides>
  <Notes>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Aharoni</vt:lpstr>
      <vt:lpstr>Aptos</vt:lpstr>
      <vt:lpstr>Aptos Display</vt:lpstr>
      <vt:lpstr>Arial</vt:lpstr>
      <vt:lpstr>Arial Nova Cond</vt:lpstr>
      <vt:lpstr>Arial Nova Cond Light</vt:lpstr>
      <vt:lpstr>Avenir Next LT Pro</vt:lpstr>
      <vt:lpstr>Calibri</vt:lpstr>
      <vt:lpstr>Calibri Light</vt:lpstr>
      <vt:lpstr>Californian FB</vt:lpstr>
      <vt:lpstr>Coneria Script Demo</vt:lpstr>
      <vt:lpstr>Daytona Condensed</vt:lpstr>
      <vt:lpstr>Grandview Display</vt:lpstr>
      <vt:lpstr>Times New Roman</vt:lpstr>
      <vt:lpstr>Office Theme</vt:lpstr>
      <vt:lpstr>Tema do Office</vt:lpstr>
      <vt:lpstr>POI_THEME_TEMPLATE_DESIGN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Ordo Salutis</vt:lpstr>
      <vt:lpstr>CONVERSION</vt:lpstr>
      <vt:lpstr>δικαιόω</vt:lpstr>
      <vt:lpstr>PowerPoint Presentation</vt:lpstr>
      <vt:lpstr>Justification</vt:lpstr>
      <vt:lpstr>PowerPoint Presentation</vt:lpstr>
      <vt:lpstr>Complex Meaning</vt:lpstr>
      <vt:lpstr>PowerPoint Presentation</vt:lpstr>
      <vt:lpstr>What is Justification? (LCW Q.70)</vt:lpstr>
      <vt:lpstr>What is Justification?</vt:lpstr>
      <vt:lpstr>Canons of the Council of Trent (1547-63)</vt:lpstr>
      <vt:lpstr>Canons of the Council of Trent (1547-63)</vt:lpstr>
      <vt:lpstr>Medieval Concept Preserved in Trent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9</cp:revision>
  <cp:lastPrinted>2025-01-15T23:17:02Z</cp:lastPrinted>
  <dcterms:created xsi:type="dcterms:W3CDTF">2024-08-21T16:46:17Z</dcterms:created>
  <dcterms:modified xsi:type="dcterms:W3CDTF">2025-01-16T01:15:15Z</dcterms:modified>
</cp:coreProperties>
</file>